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ourgette"/>
      <p:regular r:id="rId18"/>
    </p:embeddedFont>
    <p:embeddedFont>
      <p:font typeface="Stardos Stencil"/>
      <p:regular r:id="rId19"/>
      <p:bold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g0yxsjEzgo3yTE7bo8VdhH9fmr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tardosStencil-bold.fntdata"/><Relationship Id="rId22" Type="http://schemas.openxmlformats.org/officeDocument/2006/relationships/font" Target="fonts/CenturyGothic-bold.fntdata"/><Relationship Id="rId21" Type="http://schemas.openxmlformats.org/officeDocument/2006/relationships/font" Target="fonts/CenturyGothic-regular.fntdata"/><Relationship Id="rId24" Type="http://schemas.openxmlformats.org/officeDocument/2006/relationships/font" Target="fonts/CenturyGothic-boldItalic.fntdata"/><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StardosStencil-regular.fntdata"/><Relationship Id="rId18" Type="http://schemas.openxmlformats.org/officeDocument/2006/relationships/font" Target="fonts/Courgett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2.png"/><Relationship Id="rId13" Type="http://schemas.openxmlformats.org/officeDocument/2006/relationships/image" Target="../media/image42.png"/><Relationship Id="rId12"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30.png"/><Relationship Id="rId9" Type="http://schemas.openxmlformats.org/officeDocument/2006/relationships/image" Target="../media/image40.png"/><Relationship Id="rId15" Type="http://schemas.openxmlformats.org/officeDocument/2006/relationships/image" Target="../media/image29.png"/><Relationship Id="rId14" Type="http://schemas.openxmlformats.org/officeDocument/2006/relationships/image" Target="../media/image44.gif"/><Relationship Id="rId17" Type="http://schemas.openxmlformats.org/officeDocument/2006/relationships/image" Target="../media/image38.png"/><Relationship Id="rId16" Type="http://schemas.openxmlformats.org/officeDocument/2006/relationships/image" Target="../media/image43.png"/><Relationship Id="rId5" Type="http://schemas.openxmlformats.org/officeDocument/2006/relationships/image" Target="../media/image26.png"/><Relationship Id="rId19" Type="http://schemas.openxmlformats.org/officeDocument/2006/relationships/image" Target="../media/image9.png"/><Relationship Id="rId6" Type="http://schemas.openxmlformats.org/officeDocument/2006/relationships/image" Target="../media/image41.png"/><Relationship Id="rId18" Type="http://schemas.openxmlformats.org/officeDocument/2006/relationships/image" Target="../media/image35.png"/><Relationship Id="rId7" Type="http://schemas.openxmlformats.org/officeDocument/2006/relationships/image" Target="../media/image31.png"/><Relationship Id="rId8" Type="http://schemas.openxmlformats.org/officeDocument/2006/relationships/image" Target="../media/image27.png"/></Relationships>
</file>

<file path=ppt/slides/_rels/slide11.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50.png"/><Relationship Id="rId12"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49.png"/><Relationship Id="rId15" Type="http://schemas.openxmlformats.org/officeDocument/2006/relationships/image" Target="../media/image52.png"/><Relationship Id="rId14" Type="http://schemas.openxmlformats.org/officeDocument/2006/relationships/image" Target="../media/image51.png"/><Relationship Id="rId17" Type="http://schemas.openxmlformats.org/officeDocument/2006/relationships/image" Target="../media/image57.png"/><Relationship Id="rId16" Type="http://schemas.openxmlformats.org/officeDocument/2006/relationships/image" Target="../media/image53.png"/><Relationship Id="rId5" Type="http://schemas.openxmlformats.org/officeDocument/2006/relationships/image" Target="../media/image48.png"/><Relationship Id="rId6" Type="http://schemas.openxmlformats.org/officeDocument/2006/relationships/image" Target="../media/image58.png"/><Relationship Id="rId18" Type="http://schemas.openxmlformats.org/officeDocument/2006/relationships/image" Target="../media/image9.png"/><Relationship Id="rId7" Type="http://schemas.openxmlformats.org/officeDocument/2006/relationships/image" Target="../media/image46.png"/><Relationship Id="rId8" Type="http://schemas.openxmlformats.org/officeDocument/2006/relationships/image" Target="../media/image54.png"/></Relationships>
</file>

<file path=ppt/slides/_rels/slide12.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ppt/slideLayouts/slideLayout2.xml" TargetMode="External"/><Relationship Id="rId4" Type="http://schemas.openxmlformats.org/officeDocument/2006/relationships/hyperlink" Target="http://ppt/diagrams/data5.xml" TargetMode="External"/><Relationship Id="rId9" Type="http://schemas.openxmlformats.org/officeDocument/2006/relationships/hyperlink" Target="http://ppt/media/image2.png" TargetMode="External"/><Relationship Id="rId5" Type="http://schemas.openxmlformats.org/officeDocument/2006/relationships/hyperlink" Target="http://ppt/diagrams/layout5.xml" TargetMode="External"/><Relationship Id="rId6" Type="http://schemas.openxmlformats.org/officeDocument/2006/relationships/hyperlink" Target="http://ppt/diagrams/quickStyle5.xml" TargetMode="External"/><Relationship Id="rId7" Type="http://schemas.openxmlformats.org/officeDocument/2006/relationships/hyperlink" Target="http://ppt/diagrams/colors5.xml" TargetMode="External"/><Relationship Id="rId8" Type="http://schemas.openxmlformats.org/officeDocument/2006/relationships/hyperlink" Target="http://ppt/diagrams/drawing5.x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hyperlink" Target="http://www.dialerindia.com/" TargetMode="External"/><Relationship Id="rId10" Type="http://schemas.openxmlformats.org/officeDocument/2006/relationships/image" Target="../media/image1.jpg"/><Relationship Id="rId9" Type="http://schemas.openxmlformats.org/officeDocument/2006/relationships/image" Target="../media/image10.png"/><Relationship Id="rId5" Type="http://schemas.openxmlformats.org/officeDocument/2006/relationships/image" Target="../media/image7.jpg"/><Relationship Id="rId6" Type="http://schemas.openxmlformats.org/officeDocument/2006/relationships/image" Target="../media/image11.png"/><Relationship Id="rId7" Type="http://schemas.openxmlformats.org/officeDocument/2006/relationships/image" Target="../media/image3.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21.jpg"/><Relationship Id="rId13" Type="http://schemas.openxmlformats.org/officeDocument/2006/relationships/image" Target="../media/image9.png"/><Relationship Id="rId12"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jpg"/><Relationship Id="rId9" Type="http://schemas.openxmlformats.org/officeDocument/2006/relationships/image" Target="../media/image14.jpg"/><Relationship Id="rId15" Type="http://schemas.openxmlformats.org/officeDocument/2006/relationships/image" Target="../media/image13.png"/><Relationship Id="rId14" Type="http://schemas.openxmlformats.org/officeDocument/2006/relationships/image" Target="../media/image23.jpg"/><Relationship Id="rId16" Type="http://schemas.openxmlformats.org/officeDocument/2006/relationships/image" Target="../media/image15.jpg"/><Relationship Id="rId5" Type="http://schemas.openxmlformats.org/officeDocument/2006/relationships/image" Target="../media/image4.jpg"/><Relationship Id="rId6" Type="http://schemas.openxmlformats.org/officeDocument/2006/relationships/image" Target="../media/image12.jpg"/><Relationship Id="rId7" Type="http://schemas.openxmlformats.org/officeDocument/2006/relationships/image" Target="../media/image17.jpg"/><Relationship Id="rId8" Type="http://schemas.openxmlformats.org/officeDocument/2006/relationships/image" Target="../media/image22.jpg"/></Relationships>
</file>

<file path=ppt/slides/_rels/slide8.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14.jpg"/><Relationship Id="rId13" Type="http://schemas.openxmlformats.org/officeDocument/2006/relationships/image" Target="../media/image2.jpg"/><Relationship Id="rId12"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jpg"/><Relationship Id="rId9" Type="http://schemas.openxmlformats.org/officeDocument/2006/relationships/image" Target="../media/image22.jpg"/><Relationship Id="rId15" Type="http://schemas.openxmlformats.org/officeDocument/2006/relationships/image" Target="../media/image16.png"/><Relationship Id="rId14" Type="http://schemas.openxmlformats.org/officeDocument/2006/relationships/image" Target="../media/image9.png"/><Relationship Id="rId17" Type="http://schemas.openxmlformats.org/officeDocument/2006/relationships/image" Target="../media/image24.png"/><Relationship Id="rId16" Type="http://schemas.openxmlformats.org/officeDocument/2006/relationships/image" Target="../media/image18.png"/><Relationship Id="rId5" Type="http://schemas.openxmlformats.org/officeDocument/2006/relationships/image" Target="../media/image4.jpg"/><Relationship Id="rId19" Type="http://schemas.openxmlformats.org/officeDocument/2006/relationships/image" Target="../media/image13.png"/><Relationship Id="rId6" Type="http://schemas.openxmlformats.org/officeDocument/2006/relationships/image" Target="../media/image12.jpg"/><Relationship Id="rId18" Type="http://schemas.openxmlformats.org/officeDocument/2006/relationships/image" Target="../media/image23.jpg"/><Relationship Id="rId7" Type="http://schemas.openxmlformats.org/officeDocument/2006/relationships/image" Target="../media/image17.jpg"/><Relationship Id="rId8"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34.jp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87" name="Shape 87"/>
        <p:cNvGrpSpPr/>
        <p:nvPr/>
      </p:nvGrpSpPr>
      <p:grpSpPr>
        <a:xfrm>
          <a:off x="0" y="0"/>
          <a:ext cx="0" cy="0"/>
          <a:chOff x="0" y="0"/>
          <a:chExt cx="0" cy="0"/>
        </a:xfrm>
      </p:grpSpPr>
      <p:sp>
        <p:nvSpPr>
          <p:cNvPr id="88" name="Google Shape;88;p1"/>
          <p:cNvSpPr txBox="1"/>
          <p:nvPr>
            <p:ph idx="4294967295" type="title"/>
          </p:nvPr>
        </p:nvSpPr>
        <p:spPr>
          <a:xfrm>
            <a:off x="2020115" y="1157838"/>
            <a:ext cx="6794500" cy="14493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48135"/>
              </a:buClr>
              <a:buSzPts val="8000"/>
              <a:buFont typeface="Calibri"/>
              <a:buNone/>
            </a:pPr>
            <a:r>
              <a:rPr b="1" lang="en-US" sz="8000">
                <a:solidFill>
                  <a:srgbClr val="548135"/>
                </a:solidFill>
              </a:rPr>
              <a:t>        </a:t>
            </a:r>
            <a:r>
              <a:rPr b="1" lang="en-US" sz="8000" u="sng">
                <a:solidFill>
                  <a:srgbClr val="2F5496"/>
                </a:solidFill>
              </a:rPr>
              <a:t>Case Study</a:t>
            </a:r>
            <a:endParaRPr b="1" sz="8000" u="sng">
              <a:solidFill>
                <a:srgbClr val="2F5496"/>
              </a:solidFill>
            </a:endParaRPr>
          </a:p>
        </p:txBody>
      </p:sp>
      <p:sp>
        <p:nvSpPr>
          <p:cNvPr id="89" name="Google Shape;89;p1"/>
          <p:cNvSpPr txBox="1"/>
          <p:nvPr>
            <p:ph idx="4294967295" type="body"/>
          </p:nvPr>
        </p:nvSpPr>
        <p:spPr>
          <a:xfrm>
            <a:off x="595222" y="4570275"/>
            <a:ext cx="9497683" cy="1649370"/>
          </a:xfrm>
          <a:prstGeom prst="rect">
            <a:avLst/>
          </a:prstGeom>
          <a:noFill/>
          <a:ln>
            <a:noFill/>
          </a:ln>
        </p:spPr>
        <p:txBody>
          <a:bodyPr anchorCtr="0" anchor="ctr" bIns="45700" lIns="91425" spcFirstLastPara="1" rIns="91425" wrap="square" tIns="45700">
            <a:normAutofit fontScale="70000" lnSpcReduction="20000"/>
          </a:bodyPr>
          <a:lstStyle/>
          <a:p>
            <a:pPr indent="-391160" lvl="3" marL="1600200" rtl="0" algn="ctr">
              <a:lnSpc>
                <a:spcPct val="90000"/>
              </a:lnSpc>
              <a:spcBef>
                <a:spcPts val="0"/>
              </a:spcBef>
              <a:spcAft>
                <a:spcPts val="0"/>
              </a:spcAft>
              <a:buClr>
                <a:srgbClr val="2F5496"/>
              </a:buClr>
              <a:buSzPct val="82242"/>
              <a:buChar char="•"/>
            </a:pPr>
            <a:r>
              <a:rPr b="1" lang="en-US" sz="10700" u="sng">
                <a:solidFill>
                  <a:srgbClr val="2F5496"/>
                </a:solidFill>
              </a:rPr>
              <a:t>Aajeevika</a:t>
            </a:r>
            <a:r>
              <a:rPr b="1" lang="en-US" sz="8800" u="sng">
                <a:solidFill>
                  <a:srgbClr val="2F5496"/>
                </a:solidFill>
              </a:rPr>
              <a:t> </a:t>
            </a:r>
            <a:endParaRPr b="1" sz="8800" u="sng">
              <a:solidFill>
                <a:srgbClr val="2F5496"/>
              </a:solidFill>
            </a:endParaRPr>
          </a:p>
          <a:p>
            <a:pPr indent="0" lvl="3" marL="1371600" rtl="0" algn="ctr">
              <a:lnSpc>
                <a:spcPct val="90000"/>
              </a:lnSpc>
              <a:spcBef>
                <a:spcPts val="500"/>
              </a:spcBef>
              <a:spcAft>
                <a:spcPts val="0"/>
              </a:spcAft>
              <a:buClr>
                <a:srgbClr val="2F5496"/>
              </a:buClr>
              <a:buSzPct val="100000"/>
              <a:buNone/>
            </a:pPr>
            <a:r>
              <a:rPr b="1" lang="en-US" sz="8800">
                <a:solidFill>
                  <a:srgbClr val="2F5496"/>
                </a:solidFill>
              </a:rPr>
              <a:t>  </a:t>
            </a:r>
            <a:r>
              <a:rPr b="1" lang="en-US" sz="3991" u="sng">
                <a:solidFill>
                  <a:srgbClr val="2F5496"/>
                </a:solidFill>
              </a:rPr>
              <a:t>National Rural Livelihoods Mission (NRLM)</a:t>
            </a:r>
            <a:endParaRPr sz="3991" u="sng">
              <a:solidFill>
                <a:srgbClr val="2F5496"/>
              </a:solidFill>
            </a:endParaRPr>
          </a:p>
        </p:txBody>
      </p:sp>
      <p:pic>
        <p:nvPicPr>
          <p:cNvPr id="90" name="Google Shape;90;p1"/>
          <p:cNvPicPr preferRelativeResize="0"/>
          <p:nvPr/>
        </p:nvPicPr>
        <p:blipFill rotWithShape="1">
          <a:blip r:embed="rId3">
            <a:alphaModFix/>
          </a:blip>
          <a:srcRect b="0" l="0" r="0" t="0"/>
          <a:stretch/>
        </p:blipFill>
        <p:spPr>
          <a:xfrm>
            <a:off x="4489762" y="2508755"/>
            <a:ext cx="3321169" cy="18719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0"/>
          <p:cNvPicPr preferRelativeResize="0"/>
          <p:nvPr/>
        </p:nvPicPr>
        <p:blipFill rotWithShape="1">
          <a:blip r:embed="rId3">
            <a:alphaModFix/>
          </a:blip>
          <a:srcRect b="0" l="0" r="0" t="0"/>
          <a:stretch/>
        </p:blipFill>
        <p:spPr>
          <a:xfrm>
            <a:off x="3612595" y="5180131"/>
            <a:ext cx="1799112" cy="1121447"/>
          </a:xfrm>
          <a:prstGeom prst="rect">
            <a:avLst/>
          </a:prstGeom>
          <a:noFill/>
          <a:ln>
            <a:noFill/>
          </a:ln>
        </p:spPr>
      </p:pic>
      <p:pic>
        <p:nvPicPr>
          <p:cNvPr id="270" name="Google Shape;270;p10"/>
          <p:cNvPicPr preferRelativeResize="0"/>
          <p:nvPr/>
        </p:nvPicPr>
        <p:blipFill rotWithShape="1">
          <a:blip r:embed="rId4">
            <a:alphaModFix/>
          </a:blip>
          <a:srcRect b="0" l="0" r="0" t="0"/>
          <a:stretch/>
        </p:blipFill>
        <p:spPr>
          <a:xfrm>
            <a:off x="10370642" y="4940679"/>
            <a:ext cx="1137345" cy="1171603"/>
          </a:xfrm>
          <a:prstGeom prst="rect">
            <a:avLst/>
          </a:prstGeom>
          <a:noFill/>
          <a:ln>
            <a:noFill/>
          </a:ln>
        </p:spPr>
      </p:pic>
      <p:pic>
        <p:nvPicPr>
          <p:cNvPr id="271" name="Google Shape;271;p10"/>
          <p:cNvPicPr preferRelativeResize="0"/>
          <p:nvPr/>
        </p:nvPicPr>
        <p:blipFill rotWithShape="1">
          <a:blip r:embed="rId5">
            <a:alphaModFix/>
          </a:blip>
          <a:srcRect b="0" l="0" r="0" t="0"/>
          <a:stretch/>
        </p:blipFill>
        <p:spPr>
          <a:xfrm>
            <a:off x="8115440" y="1343370"/>
            <a:ext cx="1651412" cy="1651412"/>
          </a:xfrm>
          <a:prstGeom prst="rect">
            <a:avLst/>
          </a:prstGeom>
          <a:noFill/>
          <a:ln>
            <a:noFill/>
          </a:ln>
        </p:spPr>
      </p:pic>
      <p:pic>
        <p:nvPicPr>
          <p:cNvPr id="272" name="Google Shape;272;p10"/>
          <p:cNvPicPr preferRelativeResize="0"/>
          <p:nvPr/>
        </p:nvPicPr>
        <p:blipFill rotWithShape="1">
          <a:blip r:embed="rId6">
            <a:alphaModFix/>
          </a:blip>
          <a:srcRect b="0" l="0" r="0" t="0"/>
          <a:stretch/>
        </p:blipFill>
        <p:spPr>
          <a:xfrm>
            <a:off x="3171172" y="3531271"/>
            <a:ext cx="1676697" cy="802466"/>
          </a:xfrm>
          <a:prstGeom prst="rect">
            <a:avLst/>
          </a:prstGeom>
          <a:noFill/>
          <a:ln>
            <a:noFill/>
          </a:ln>
        </p:spPr>
      </p:pic>
      <p:pic>
        <p:nvPicPr>
          <p:cNvPr id="273" name="Google Shape;273;p10"/>
          <p:cNvPicPr preferRelativeResize="0"/>
          <p:nvPr/>
        </p:nvPicPr>
        <p:blipFill rotWithShape="1">
          <a:blip r:embed="rId7">
            <a:alphaModFix/>
          </a:blip>
          <a:srcRect b="0" l="0" r="0" t="0"/>
          <a:stretch/>
        </p:blipFill>
        <p:spPr>
          <a:xfrm>
            <a:off x="368115" y="3210369"/>
            <a:ext cx="2043872" cy="1585211"/>
          </a:xfrm>
          <a:prstGeom prst="rect">
            <a:avLst/>
          </a:prstGeom>
          <a:noFill/>
          <a:ln>
            <a:noFill/>
          </a:ln>
        </p:spPr>
      </p:pic>
      <p:pic>
        <p:nvPicPr>
          <p:cNvPr id="274" name="Google Shape;274;p10"/>
          <p:cNvPicPr preferRelativeResize="0"/>
          <p:nvPr/>
        </p:nvPicPr>
        <p:blipFill rotWithShape="1">
          <a:blip r:embed="rId8">
            <a:alphaModFix/>
          </a:blip>
          <a:srcRect b="0" l="0" r="0" t="0"/>
          <a:stretch/>
        </p:blipFill>
        <p:spPr>
          <a:xfrm>
            <a:off x="6100621" y="3212580"/>
            <a:ext cx="1272878" cy="1522150"/>
          </a:xfrm>
          <a:prstGeom prst="rect">
            <a:avLst/>
          </a:prstGeom>
          <a:noFill/>
          <a:ln>
            <a:noFill/>
          </a:ln>
        </p:spPr>
      </p:pic>
      <p:pic>
        <p:nvPicPr>
          <p:cNvPr id="275" name="Google Shape;275;p10"/>
          <p:cNvPicPr preferRelativeResize="0"/>
          <p:nvPr/>
        </p:nvPicPr>
        <p:blipFill rotWithShape="1">
          <a:blip r:embed="rId9">
            <a:alphaModFix/>
          </a:blip>
          <a:srcRect b="0" l="0" r="0" t="0"/>
          <a:stretch/>
        </p:blipFill>
        <p:spPr>
          <a:xfrm>
            <a:off x="684013" y="1741098"/>
            <a:ext cx="1685004" cy="1093506"/>
          </a:xfrm>
          <a:prstGeom prst="rect">
            <a:avLst/>
          </a:prstGeom>
          <a:noFill/>
          <a:ln>
            <a:noFill/>
          </a:ln>
        </p:spPr>
      </p:pic>
      <p:pic>
        <p:nvPicPr>
          <p:cNvPr id="276" name="Google Shape;276;p10"/>
          <p:cNvPicPr preferRelativeResize="0"/>
          <p:nvPr/>
        </p:nvPicPr>
        <p:blipFill rotWithShape="1">
          <a:blip r:embed="rId10">
            <a:alphaModFix/>
          </a:blip>
          <a:srcRect b="0" l="0" r="0" t="0"/>
          <a:stretch/>
        </p:blipFill>
        <p:spPr>
          <a:xfrm>
            <a:off x="684013" y="5171346"/>
            <a:ext cx="1038599" cy="1038599"/>
          </a:xfrm>
          <a:prstGeom prst="rect">
            <a:avLst/>
          </a:prstGeom>
          <a:noFill/>
          <a:ln>
            <a:noFill/>
          </a:ln>
        </p:spPr>
      </p:pic>
      <p:pic>
        <p:nvPicPr>
          <p:cNvPr id="277" name="Google Shape;277;p10"/>
          <p:cNvPicPr preferRelativeResize="0"/>
          <p:nvPr/>
        </p:nvPicPr>
        <p:blipFill rotWithShape="1">
          <a:blip r:embed="rId11">
            <a:alphaModFix/>
          </a:blip>
          <a:srcRect b="0" l="0" r="0" t="0"/>
          <a:stretch/>
        </p:blipFill>
        <p:spPr>
          <a:xfrm>
            <a:off x="7936883" y="4742001"/>
            <a:ext cx="2095283" cy="1771412"/>
          </a:xfrm>
          <a:prstGeom prst="rect">
            <a:avLst/>
          </a:prstGeom>
          <a:noFill/>
          <a:ln>
            <a:noFill/>
          </a:ln>
        </p:spPr>
      </p:pic>
      <p:pic>
        <p:nvPicPr>
          <p:cNvPr id="278" name="Google Shape;278;p10"/>
          <p:cNvPicPr preferRelativeResize="0"/>
          <p:nvPr/>
        </p:nvPicPr>
        <p:blipFill rotWithShape="1">
          <a:blip r:embed="rId12">
            <a:alphaModFix/>
          </a:blip>
          <a:srcRect b="0" l="0" r="0" t="0"/>
          <a:stretch/>
        </p:blipFill>
        <p:spPr>
          <a:xfrm>
            <a:off x="3333827" y="1570489"/>
            <a:ext cx="1351389" cy="1434724"/>
          </a:xfrm>
          <a:prstGeom prst="rect">
            <a:avLst/>
          </a:prstGeom>
          <a:noFill/>
          <a:ln>
            <a:noFill/>
          </a:ln>
        </p:spPr>
      </p:pic>
      <p:pic>
        <p:nvPicPr>
          <p:cNvPr id="279" name="Google Shape;279;p10"/>
          <p:cNvPicPr preferRelativeResize="0"/>
          <p:nvPr/>
        </p:nvPicPr>
        <p:blipFill rotWithShape="1">
          <a:blip r:embed="rId13">
            <a:alphaModFix/>
          </a:blip>
          <a:srcRect b="0" l="0" r="0" t="0"/>
          <a:stretch/>
        </p:blipFill>
        <p:spPr>
          <a:xfrm>
            <a:off x="10004912" y="3360661"/>
            <a:ext cx="1853899" cy="1143687"/>
          </a:xfrm>
          <a:prstGeom prst="rect">
            <a:avLst/>
          </a:prstGeom>
          <a:noFill/>
          <a:ln>
            <a:noFill/>
          </a:ln>
        </p:spPr>
      </p:pic>
      <p:pic>
        <p:nvPicPr>
          <p:cNvPr id="280" name="Google Shape;280;p10"/>
          <p:cNvPicPr preferRelativeResize="0"/>
          <p:nvPr/>
        </p:nvPicPr>
        <p:blipFill rotWithShape="1">
          <a:blip r:embed="rId14">
            <a:alphaModFix/>
          </a:blip>
          <a:srcRect b="0" l="0" r="0" t="0"/>
          <a:stretch/>
        </p:blipFill>
        <p:spPr>
          <a:xfrm>
            <a:off x="8217494" y="3274351"/>
            <a:ext cx="1372306" cy="1346834"/>
          </a:xfrm>
          <a:prstGeom prst="rect">
            <a:avLst/>
          </a:prstGeom>
          <a:noFill/>
          <a:ln>
            <a:noFill/>
          </a:ln>
        </p:spPr>
      </p:pic>
      <p:pic>
        <p:nvPicPr>
          <p:cNvPr id="281" name="Google Shape;281;p10"/>
          <p:cNvPicPr preferRelativeResize="0"/>
          <p:nvPr/>
        </p:nvPicPr>
        <p:blipFill rotWithShape="1">
          <a:blip r:embed="rId15">
            <a:alphaModFix/>
          </a:blip>
          <a:srcRect b="0" l="0" r="0" t="0"/>
          <a:stretch/>
        </p:blipFill>
        <p:spPr>
          <a:xfrm>
            <a:off x="6097904" y="5192749"/>
            <a:ext cx="1676697" cy="1017196"/>
          </a:xfrm>
          <a:prstGeom prst="rect">
            <a:avLst/>
          </a:prstGeom>
          <a:noFill/>
          <a:ln>
            <a:noFill/>
          </a:ln>
        </p:spPr>
      </p:pic>
      <p:pic>
        <p:nvPicPr>
          <p:cNvPr id="282" name="Google Shape;282;p10"/>
          <p:cNvPicPr preferRelativeResize="0"/>
          <p:nvPr/>
        </p:nvPicPr>
        <p:blipFill rotWithShape="1">
          <a:blip r:embed="rId16">
            <a:alphaModFix/>
          </a:blip>
          <a:srcRect b="0" l="0" r="0" t="0"/>
          <a:stretch/>
        </p:blipFill>
        <p:spPr>
          <a:xfrm>
            <a:off x="1885355" y="5038543"/>
            <a:ext cx="1053264" cy="1188082"/>
          </a:xfrm>
          <a:prstGeom prst="rect">
            <a:avLst/>
          </a:prstGeom>
          <a:noFill/>
          <a:ln>
            <a:noFill/>
          </a:ln>
        </p:spPr>
      </p:pic>
      <p:pic>
        <p:nvPicPr>
          <p:cNvPr id="283" name="Google Shape;283;p10"/>
          <p:cNvPicPr preferRelativeResize="0"/>
          <p:nvPr/>
        </p:nvPicPr>
        <p:blipFill rotWithShape="1">
          <a:blip r:embed="rId17">
            <a:alphaModFix/>
          </a:blip>
          <a:srcRect b="0" l="0" r="0" t="0"/>
          <a:stretch/>
        </p:blipFill>
        <p:spPr>
          <a:xfrm>
            <a:off x="10207399" y="1272918"/>
            <a:ext cx="1651412" cy="1651412"/>
          </a:xfrm>
          <a:prstGeom prst="rect">
            <a:avLst/>
          </a:prstGeom>
          <a:noFill/>
          <a:ln>
            <a:noFill/>
          </a:ln>
        </p:spPr>
      </p:pic>
      <p:pic>
        <p:nvPicPr>
          <p:cNvPr id="284" name="Google Shape;284;p10"/>
          <p:cNvPicPr preferRelativeResize="0"/>
          <p:nvPr/>
        </p:nvPicPr>
        <p:blipFill rotWithShape="1">
          <a:blip r:embed="rId18">
            <a:alphaModFix/>
          </a:blip>
          <a:srcRect b="0" l="0" r="0" t="0"/>
          <a:stretch/>
        </p:blipFill>
        <p:spPr>
          <a:xfrm>
            <a:off x="5614300" y="1441369"/>
            <a:ext cx="1940711" cy="1393235"/>
          </a:xfrm>
          <a:prstGeom prst="rect">
            <a:avLst/>
          </a:prstGeom>
          <a:noFill/>
          <a:ln>
            <a:noFill/>
          </a:ln>
        </p:spPr>
      </p:pic>
      <p:sp>
        <p:nvSpPr>
          <p:cNvPr id="285" name="Google Shape;285;p10"/>
          <p:cNvSpPr txBox="1"/>
          <p:nvPr/>
        </p:nvSpPr>
        <p:spPr>
          <a:xfrm>
            <a:off x="4097584" y="235215"/>
            <a:ext cx="388296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700" u="sng">
                <a:solidFill>
                  <a:schemeClr val="dk1"/>
                </a:solidFill>
                <a:latin typeface="Trebuchet MS"/>
                <a:ea typeface="Trebuchet MS"/>
                <a:cs typeface="Trebuchet MS"/>
                <a:sym typeface="Trebuchet MS"/>
              </a:rPr>
              <a:t>Trust over 11+ years</a:t>
            </a:r>
            <a:endParaRPr/>
          </a:p>
          <a:p>
            <a:pPr indent="0" lvl="0" marL="0" marR="0" rtl="0" algn="ctr">
              <a:spcBef>
                <a:spcPts val="0"/>
              </a:spcBef>
              <a:spcAft>
                <a:spcPts val="0"/>
              </a:spcAft>
              <a:buNone/>
            </a:pPr>
            <a:r>
              <a:rPr i="1" lang="en-US" sz="1600" u="sng">
                <a:solidFill>
                  <a:schemeClr val="dk1"/>
                </a:solidFill>
                <a:latin typeface="Trebuchet MS"/>
                <a:ea typeface="Trebuchet MS"/>
                <a:cs typeface="Trebuchet MS"/>
                <a:sym typeface="Trebuchet MS"/>
              </a:rPr>
              <a:t>Some*</a:t>
            </a:r>
            <a:r>
              <a:rPr i="1" lang="en-US" sz="2700" u="sng">
                <a:solidFill>
                  <a:schemeClr val="dk1"/>
                </a:solidFill>
                <a:latin typeface="Trebuchet MS"/>
                <a:ea typeface="Trebuchet MS"/>
                <a:cs typeface="Trebuchet MS"/>
                <a:sym typeface="Trebuchet MS"/>
              </a:rPr>
              <a:t> Major Clients</a:t>
            </a:r>
            <a:endParaRPr/>
          </a:p>
        </p:txBody>
      </p:sp>
      <p:sp>
        <p:nvSpPr>
          <p:cNvPr id="286" name="Google Shape;286;p10"/>
          <p:cNvSpPr/>
          <p:nvPr/>
        </p:nvSpPr>
        <p:spPr>
          <a:xfrm>
            <a:off x="329375" y="1574711"/>
            <a:ext cx="1685004" cy="4938702"/>
          </a:xfrm>
          <a:prstGeom prst="lef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0"/>
          <p:cNvSpPr/>
          <p:nvPr/>
        </p:nvSpPr>
        <p:spPr>
          <a:xfrm>
            <a:off x="10371753" y="1343370"/>
            <a:ext cx="1507212" cy="5185938"/>
          </a:xfrm>
          <a:prstGeom prst="righ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88" name="Google Shape;288;p10"/>
          <p:cNvPicPr preferRelativeResize="0"/>
          <p:nvPr/>
        </p:nvPicPr>
        <p:blipFill rotWithShape="1">
          <a:blip r:embed="rId19">
            <a:alphaModFix/>
          </a:blip>
          <a:srcRect b="0" l="0" r="0" t="0"/>
          <a:stretch/>
        </p:blipFill>
        <p:spPr>
          <a:xfrm>
            <a:off x="10412082" y="207381"/>
            <a:ext cx="1518249" cy="7676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1"/>
          <p:cNvSpPr txBox="1"/>
          <p:nvPr/>
        </p:nvSpPr>
        <p:spPr>
          <a:xfrm>
            <a:off x="4411780" y="178243"/>
            <a:ext cx="3882966"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700" u="sng">
                <a:solidFill>
                  <a:schemeClr val="dk1"/>
                </a:solidFill>
                <a:latin typeface="Trebuchet MS"/>
                <a:ea typeface="Trebuchet MS"/>
                <a:cs typeface="Trebuchet MS"/>
                <a:sym typeface="Trebuchet MS"/>
              </a:rPr>
              <a:t>CTI Hardware Partners</a:t>
            </a:r>
            <a:endParaRPr/>
          </a:p>
        </p:txBody>
      </p:sp>
      <p:sp>
        <p:nvSpPr>
          <p:cNvPr id="294" name="Google Shape;294;p11"/>
          <p:cNvSpPr/>
          <p:nvPr/>
        </p:nvSpPr>
        <p:spPr>
          <a:xfrm>
            <a:off x="1665835" y="774794"/>
            <a:ext cx="1097075" cy="5930806"/>
          </a:xfrm>
          <a:prstGeom prst="lef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1"/>
          <p:cNvSpPr/>
          <p:nvPr/>
        </p:nvSpPr>
        <p:spPr>
          <a:xfrm>
            <a:off x="8983839" y="774794"/>
            <a:ext cx="1278979" cy="5930806"/>
          </a:xfrm>
          <a:prstGeom prst="rightBracket">
            <a:avLst>
              <a:gd fmla="val 13099"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96" name="Google Shape;296;p11"/>
          <p:cNvPicPr preferRelativeResize="0"/>
          <p:nvPr/>
        </p:nvPicPr>
        <p:blipFill rotWithShape="1">
          <a:blip r:embed="rId3">
            <a:alphaModFix/>
          </a:blip>
          <a:srcRect b="0" l="0" r="0" t="0"/>
          <a:stretch/>
        </p:blipFill>
        <p:spPr>
          <a:xfrm>
            <a:off x="1831476" y="1059831"/>
            <a:ext cx="2095559" cy="1181100"/>
          </a:xfrm>
          <a:prstGeom prst="rect">
            <a:avLst/>
          </a:prstGeom>
          <a:noFill/>
          <a:ln>
            <a:noFill/>
          </a:ln>
        </p:spPr>
      </p:pic>
      <p:pic>
        <p:nvPicPr>
          <p:cNvPr id="297" name="Google Shape;297;p11"/>
          <p:cNvPicPr preferRelativeResize="0"/>
          <p:nvPr/>
        </p:nvPicPr>
        <p:blipFill rotWithShape="1">
          <a:blip r:embed="rId4">
            <a:alphaModFix/>
          </a:blip>
          <a:srcRect b="0" l="0" r="0" t="0"/>
          <a:stretch/>
        </p:blipFill>
        <p:spPr>
          <a:xfrm>
            <a:off x="4243616" y="1191956"/>
            <a:ext cx="2667275" cy="916850"/>
          </a:xfrm>
          <a:prstGeom prst="rect">
            <a:avLst/>
          </a:prstGeom>
          <a:noFill/>
          <a:ln>
            <a:noFill/>
          </a:ln>
        </p:spPr>
      </p:pic>
      <p:pic>
        <p:nvPicPr>
          <p:cNvPr id="298" name="Google Shape;298;p11"/>
          <p:cNvPicPr preferRelativeResize="0"/>
          <p:nvPr/>
        </p:nvPicPr>
        <p:blipFill rotWithShape="1">
          <a:blip r:embed="rId5">
            <a:alphaModFix/>
          </a:blip>
          <a:srcRect b="0" l="0" r="0" t="0"/>
          <a:stretch/>
        </p:blipFill>
        <p:spPr>
          <a:xfrm>
            <a:off x="7570050" y="413500"/>
            <a:ext cx="2514671" cy="2363930"/>
          </a:xfrm>
          <a:prstGeom prst="rect">
            <a:avLst/>
          </a:prstGeom>
          <a:noFill/>
          <a:ln>
            <a:noFill/>
          </a:ln>
        </p:spPr>
      </p:pic>
      <p:pic>
        <p:nvPicPr>
          <p:cNvPr id="299" name="Google Shape;299;p11"/>
          <p:cNvPicPr preferRelativeResize="0"/>
          <p:nvPr/>
        </p:nvPicPr>
        <p:blipFill rotWithShape="1">
          <a:blip r:embed="rId6">
            <a:alphaModFix/>
          </a:blip>
          <a:srcRect b="0" l="0" r="0" t="0"/>
          <a:stretch/>
        </p:blipFill>
        <p:spPr>
          <a:xfrm>
            <a:off x="2196385" y="2859635"/>
            <a:ext cx="2095560" cy="916850"/>
          </a:xfrm>
          <a:prstGeom prst="rect">
            <a:avLst/>
          </a:prstGeom>
          <a:noFill/>
          <a:ln>
            <a:noFill/>
          </a:ln>
        </p:spPr>
      </p:pic>
      <p:pic>
        <p:nvPicPr>
          <p:cNvPr id="300" name="Google Shape;300;p11"/>
          <p:cNvPicPr preferRelativeResize="0"/>
          <p:nvPr/>
        </p:nvPicPr>
        <p:blipFill rotWithShape="1">
          <a:blip r:embed="rId7">
            <a:alphaModFix/>
          </a:blip>
          <a:srcRect b="0" l="0" r="0" t="0"/>
          <a:stretch/>
        </p:blipFill>
        <p:spPr>
          <a:xfrm>
            <a:off x="5058408" y="2628453"/>
            <a:ext cx="2502696" cy="1143000"/>
          </a:xfrm>
          <a:prstGeom prst="rect">
            <a:avLst/>
          </a:prstGeom>
          <a:noFill/>
          <a:ln>
            <a:noFill/>
          </a:ln>
        </p:spPr>
      </p:pic>
      <p:pic>
        <p:nvPicPr>
          <p:cNvPr id="301" name="Google Shape;301;p11"/>
          <p:cNvPicPr preferRelativeResize="0"/>
          <p:nvPr/>
        </p:nvPicPr>
        <p:blipFill rotWithShape="1">
          <a:blip r:embed="rId8">
            <a:alphaModFix/>
          </a:blip>
          <a:srcRect b="0" l="0" r="0" t="0"/>
          <a:stretch/>
        </p:blipFill>
        <p:spPr>
          <a:xfrm>
            <a:off x="8243633" y="2511772"/>
            <a:ext cx="1722367" cy="1193880"/>
          </a:xfrm>
          <a:prstGeom prst="rect">
            <a:avLst/>
          </a:prstGeom>
          <a:noFill/>
          <a:ln>
            <a:noFill/>
          </a:ln>
        </p:spPr>
      </p:pic>
      <p:pic>
        <p:nvPicPr>
          <p:cNvPr id="302" name="Google Shape;302;p11"/>
          <p:cNvPicPr preferRelativeResize="0"/>
          <p:nvPr/>
        </p:nvPicPr>
        <p:blipFill rotWithShape="1">
          <a:blip r:embed="rId9">
            <a:alphaModFix/>
          </a:blip>
          <a:srcRect b="0" l="0" r="0" t="0"/>
          <a:stretch/>
        </p:blipFill>
        <p:spPr>
          <a:xfrm>
            <a:off x="2152634" y="3121564"/>
            <a:ext cx="2804588" cy="3147869"/>
          </a:xfrm>
          <a:prstGeom prst="rect">
            <a:avLst/>
          </a:prstGeom>
          <a:noFill/>
          <a:ln>
            <a:noFill/>
          </a:ln>
        </p:spPr>
      </p:pic>
      <p:pic>
        <p:nvPicPr>
          <p:cNvPr id="303" name="Google Shape;303;p11"/>
          <p:cNvPicPr preferRelativeResize="0"/>
          <p:nvPr/>
        </p:nvPicPr>
        <p:blipFill rotWithShape="1">
          <a:blip r:embed="rId10">
            <a:alphaModFix/>
          </a:blip>
          <a:srcRect b="0" l="0" r="0" t="0"/>
          <a:stretch/>
        </p:blipFill>
        <p:spPr>
          <a:xfrm>
            <a:off x="6048801" y="3904179"/>
            <a:ext cx="4491890" cy="1516837"/>
          </a:xfrm>
          <a:prstGeom prst="rect">
            <a:avLst/>
          </a:prstGeom>
          <a:noFill/>
          <a:ln>
            <a:noFill/>
          </a:ln>
        </p:spPr>
      </p:pic>
      <p:pic>
        <p:nvPicPr>
          <p:cNvPr id="304" name="Google Shape;304;p11"/>
          <p:cNvPicPr preferRelativeResize="0"/>
          <p:nvPr/>
        </p:nvPicPr>
        <p:blipFill rotWithShape="1">
          <a:blip r:embed="rId11">
            <a:alphaModFix/>
          </a:blip>
          <a:srcRect b="0" l="0" r="0" t="0"/>
          <a:stretch/>
        </p:blipFill>
        <p:spPr>
          <a:xfrm>
            <a:off x="2139879" y="5595267"/>
            <a:ext cx="2937672" cy="807106"/>
          </a:xfrm>
          <a:prstGeom prst="rect">
            <a:avLst/>
          </a:prstGeom>
          <a:noFill/>
          <a:ln>
            <a:noFill/>
          </a:ln>
        </p:spPr>
      </p:pic>
      <p:pic>
        <p:nvPicPr>
          <p:cNvPr id="305" name="Google Shape;305;p11"/>
          <p:cNvPicPr preferRelativeResize="0"/>
          <p:nvPr/>
        </p:nvPicPr>
        <p:blipFill rotWithShape="1">
          <a:blip r:embed="rId12">
            <a:alphaModFix/>
          </a:blip>
          <a:srcRect b="0" l="0" r="0" t="0"/>
          <a:stretch/>
        </p:blipFill>
        <p:spPr>
          <a:xfrm>
            <a:off x="5730787" y="5343308"/>
            <a:ext cx="1153733" cy="1311023"/>
          </a:xfrm>
          <a:prstGeom prst="rect">
            <a:avLst/>
          </a:prstGeom>
          <a:noFill/>
          <a:ln>
            <a:noFill/>
          </a:ln>
        </p:spPr>
      </p:pic>
      <p:pic>
        <p:nvPicPr>
          <p:cNvPr id="306" name="Google Shape;306;p11"/>
          <p:cNvPicPr preferRelativeResize="0"/>
          <p:nvPr/>
        </p:nvPicPr>
        <p:blipFill rotWithShape="1">
          <a:blip r:embed="rId13">
            <a:alphaModFix/>
          </a:blip>
          <a:srcRect b="0" l="0" r="0" t="0"/>
          <a:stretch/>
        </p:blipFill>
        <p:spPr>
          <a:xfrm>
            <a:off x="7913445" y="5426459"/>
            <a:ext cx="2052555" cy="1015715"/>
          </a:xfrm>
          <a:prstGeom prst="rect">
            <a:avLst/>
          </a:prstGeom>
          <a:noFill/>
          <a:ln>
            <a:noFill/>
          </a:ln>
        </p:spPr>
      </p:pic>
      <p:pic>
        <p:nvPicPr>
          <p:cNvPr id="307" name="Google Shape;307;p11"/>
          <p:cNvPicPr preferRelativeResize="0"/>
          <p:nvPr/>
        </p:nvPicPr>
        <p:blipFill rotWithShape="1">
          <a:blip r:embed="rId14">
            <a:alphaModFix/>
          </a:blip>
          <a:srcRect b="0" l="0" r="0" t="0"/>
          <a:stretch/>
        </p:blipFill>
        <p:spPr>
          <a:xfrm>
            <a:off x="10597768" y="3976309"/>
            <a:ext cx="1506382" cy="1112592"/>
          </a:xfrm>
          <a:prstGeom prst="rect">
            <a:avLst/>
          </a:prstGeom>
          <a:noFill/>
          <a:ln>
            <a:noFill/>
          </a:ln>
        </p:spPr>
      </p:pic>
      <p:pic>
        <p:nvPicPr>
          <p:cNvPr id="308" name="Google Shape;308;p11"/>
          <p:cNvPicPr preferRelativeResize="0"/>
          <p:nvPr/>
        </p:nvPicPr>
        <p:blipFill rotWithShape="1">
          <a:blip r:embed="rId15">
            <a:alphaModFix/>
          </a:blip>
          <a:srcRect b="0" l="0" r="0" t="0"/>
          <a:stretch/>
        </p:blipFill>
        <p:spPr>
          <a:xfrm>
            <a:off x="10689233" y="2535420"/>
            <a:ext cx="1399981" cy="1045061"/>
          </a:xfrm>
          <a:prstGeom prst="rect">
            <a:avLst/>
          </a:prstGeom>
          <a:noFill/>
          <a:ln>
            <a:noFill/>
          </a:ln>
        </p:spPr>
      </p:pic>
      <p:pic>
        <p:nvPicPr>
          <p:cNvPr id="309" name="Google Shape;309;p11"/>
          <p:cNvPicPr preferRelativeResize="0"/>
          <p:nvPr/>
        </p:nvPicPr>
        <p:blipFill rotWithShape="1">
          <a:blip r:embed="rId16">
            <a:alphaModFix/>
          </a:blip>
          <a:srcRect b="0" l="0" r="0" t="0"/>
          <a:stretch/>
        </p:blipFill>
        <p:spPr>
          <a:xfrm>
            <a:off x="10594286" y="933497"/>
            <a:ext cx="1743245" cy="1307434"/>
          </a:xfrm>
          <a:prstGeom prst="rect">
            <a:avLst/>
          </a:prstGeom>
          <a:noFill/>
          <a:ln>
            <a:noFill/>
          </a:ln>
        </p:spPr>
      </p:pic>
      <p:pic>
        <p:nvPicPr>
          <p:cNvPr id="310" name="Google Shape;310;p11"/>
          <p:cNvPicPr preferRelativeResize="0"/>
          <p:nvPr/>
        </p:nvPicPr>
        <p:blipFill rotWithShape="1">
          <a:blip r:embed="rId17">
            <a:alphaModFix/>
          </a:blip>
          <a:srcRect b="0" l="0" r="0" t="0"/>
          <a:stretch/>
        </p:blipFill>
        <p:spPr>
          <a:xfrm>
            <a:off x="10719541" y="5484729"/>
            <a:ext cx="1360097" cy="994443"/>
          </a:xfrm>
          <a:prstGeom prst="rect">
            <a:avLst/>
          </a:prstGeom>
          <a:noFill/>
          <a:ln>
            <a:noFill/>
          </a:ln>
        </p:spPr>
      </p:pic>
      <p:pic>
        <p:nvPicPr>
          <p:cNvPr id="311" name="Google Shape;311;p11"/>
          <p:cNvPicPr preferRelativeResize="0"/>
          <p:nvPr/>
        </p:nvPicPr>
        <p:blipFill rotWithShape="1">
          <a:blip r:embed="rId18">
            <a:alphaModFix/>
          </a:blip>
          <a:srcRect b="0" l="0" r="0" t="0"/>
          <a:stretch/>
        </p:blipFill>
        <p:spPr>
          <a:xfrm>
            <a:off x="10412082" y="207381"/>
            <a:ext cx="1518249" cy="767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2"/>
          <p:cNvSpPr txBox="1"/>
          <p:nvPr/>
        </p:nvSpPr>
        <p:spPr>
          <a:xfrm>
            <a:off x="5007730" y="207381"/>
            <a:ext cx="2000868"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700" u="sng">
                <a:solidFill>
                  <a:schemeClr val="dk1"/>
                </a:solidFill>
                <a:latin typeface="Trebuchet MS"/>
                <a:ea typeface="Trebuchet MS"/>
                <a:cs typeface="Trebuchet MS"/>
                <a:sym typeface="Trebuchet MS"/>
              </a:rPr>
              <a:t>Useful links</a:t>
            </a:r>
            <a:endParaRPr i="1" sz="2700">
              <a:solidFill>
                <a:schemeClr val="dk1"/>
              </a:solidFill>
              <a:latin typeface="Trebuchet MS"/>
              <a:ea typeface="Trebuchet MS"/>
              <a:cs typeface="Trebuchet MS"/>
              <a:sym typeface="Trebuchet MS"/>
            </a:endParaRPr>
          </a:p>
        </p:txBody>
      </p:sp>
      <p:sp>
        <p:nvSpPr>
          <p:cNvPr id="317" name="Google Shape;317;p12"/>
          <p:cNvSpPr/>
          <p:nvPr/>
        </p:nvSpPr>
        <p:spPr>
          <a:xfrm>
            <a:off x="4757756" y="1058849"/>
            <a:ext cx="2500816" cy="353110"/>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u="sng">
                <a:solidFill>
                  <a:schemeClr val="lt1"/>
                </a:solidFill>
                <a:latin typeface="Calibri"/>
                <a:ea typeface="Calibri"/>
                <a:cs typeface="Calibri"/>
                <a:sym typeface="Calibri"/>
                <a:hlinkClick r:id="rId3">
                  <a:extLst>
                    <a:ext uri="{A12FA001-AC4F-418D-AE19-62706E023703}">
                      <ahyp:hlinkClr val="tx"/>
                    </a:ext>
                  </a:extLst>
                </a:hlinkClick>
              </a:rPr>
              <a:t>Domestic Architectures</a:t>
            </a:r>
            <a:endParaRPr i="1" sz="1800">
              <a:solidFill>
                <a:schemeClr val="lt1"/>
              </a:solidFill>
              <a:latin typeface="Calibri"/>
              <a:ea typeface="Calibri"/>
              <a:cs typeface="Calibri"/>
              <a:sym typeface="Calibri"/>
            </a:endParaRPr>
          </a:p>
        </p:txBody>
      </p:sp>
      <p:sp>
        <p:nvSpPr>
          <p:cNvPr id="318" name="Google Shape;318;p12"/>
          <p:cNvSpPr/>
          <p:nvPr/>
        </p:nvSpPr>
        <p:spPr>
          <a:xfrm>
            <a:off x="4757756" y="1456973"/>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u="sng">
                <a:solidFill>
                  <a:schemeClr val="lt1"/>
                </a:solidFill>
                <a:latin typeface="Calibri"/>
                <a:ea typeface="Calibri"/>
                <a:cs typeface="Calibri"/>
                <a:sym typeface="Calibri"/>
                <a:hlinkClick r:id="rId4">
                  <a:extLst>
                    <a:ext uri="{A12FA001-AC4F-418D-AE19-62706E023703}">
                      <ahyp:hlinkClr val="tx"/>
                    </a:ext>
                  </a:extLst>
                </a:hlinkClick>
              </a:rPr>
              <a:t>International Architectures</a:t>
            </a:r>
            <a:endParaRPr i="1" sz="1800">
              <a:solidFill>
                <a:schemeClr val="lt1"/>
              </a:solidFill>
              <a:latin typeface="Calibri"/>
              <a:ea typeface="Calibri"/>
              <a:cs typeface="Calibri"/>
              <a:sym typeface="Calibri"/>
            </a:endParaRPr>
          </a:p>
        </p:txBody>
      </p:sp>
      <p:sp>
        <p:nvSpPr>
          <p:cNvPr id="319" name="Google Shape;319;p12"/>
          <p:cNvSpPr/>
          <p:nvPr/>
        </p:nvSpPr>
        <p:spPr>
          <a:xfrm>
            <a:off x="4757756" y="1797349"/>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u="sng">
                <a:solidFill>
                  <a:schemeClr val="lt1"/>
                </a:solidFill>
                <a:latin typeface="Calibri"/>
                <a:ea typeface="Calibri"/>
                <a:cs typeface="Calibri"/>
                <a:sym typeface="Calibri"/>
                <a:hlinkClick r:id="rId5">
                  <a:extLst>
                    <a:ext uri="{A12FA001-AC4F-418D-AE19-62706E023703}">
                      <ahyp:hlinkClr val="tx"/>
                    </a:ext>
                  </a:extLst>
                </a:hlinkClick>
              </a:rPr>
              <a:t>Demo Video</a:t>
            </a:r>
            <a:endParaRPr i="1" sz="1800">
              <a:solidFill>
                <a:schemeClr val="lt1"/>
              </a:solidFill>
              <a:latin typeface="Calibri"/>
              <a:ea typeface="Calibri"/>
              <a:cs typeface="Calibri"/>
              <a:sym typeface="Calibri"/>
            </a:endParaRPr>
          </a:p>
        </p:txBody>
      </p:sp>
      <p:sp>
        <p:nvSpPr>
          <p:cNvPr id="320" name="Google Shape;320;p12"/>
          <p:cNvSpPr/>
          <p:nvPr/>
        </p:nvSpPr>
        <p:spPr>
          <a:xfrm>
            <a:off x="4757756" y="2137725"/>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u="sng">
                <a:solidFill>
                  <a:schemeClr val="lt1"/>
                </a:solidFill>
                <a:latin typeface="Calibri"/>
                <a:ea typeface="Calibri"/>
                <a:cs typeface="Calibri"/>
                <a:sym typeface="Calibri"/>
                <a:hlinkClick r:id="rId6">
                  <a:extLst>
                    <a:ext uri="{A12FA001-AC4F-418D-AE19-62706E023703}">
                      <ahyp:hlinkClr val="tx"/>
                    </a:ext>
                  </a:extLst>
                </a:hlinkClick>
              </a:rPr>
              <a:t>Video Tutorials</a:t>
            </a:r>
            <a:endParaRPr i="1" sz="1800">
              <a:solidFill>
                <a:schemeClr val="lt1"/>
              </a:solidFill>
              <a:latin typeface="Calibri"/>
              <a:ea typeface="Calibri"/>
              <a:cs typeface="Calibri"/>
              <a:sym typeface="Calibri"/>
            </a:endParaRPr>
          </a:p>
        </p:txBody>
      </p:sp>
      <p:sp>
        <p:nvSpPr>
          <p:cNvPr id="321" name="Google Shape;321;p12"/>
          <p:cNvSpPr/>
          <p:nvPr/>
        </p:nvSpPr>
        <p:spPr>
          <a:xfrm>
            <a:off x="4757756" y="2478101"/>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u="sng">
                <a:solidFill>
                  <a:schemeClr val="lt1"/>
                </a:solidFill>
                <a:latin typeface="Calibri"/>
                <a:ea typeface="Calibri"/>
                <a:cs typeface="Calibri"/>
                <a:sym typeface="Calibri"/>
                <a:hlinkClick r:id="rId7">
                  <a:extLst>
                    <a:ext uri="{A12FA001-AC4F-418D-AE19-62706E023703}">
                      <ahyp:hlinkClr val="tx"/>
                    </a:ext>
                  </a:extLst>
                </a:hlinkClick>
              </a:rPr>
              <a:t>Sample Voice Overs, Jingles and Melodies</a:t>
            </a:r>
            <a:endParaRPr i="1" sz="1800">
              <a:solidFill>
                <a:schemeClr val="lt1"/>
              </a:solidFill>
              <a:latin typeface="Calibri"/>
              <a:ea typeface="Calibri"/>
              <a:cs typeface="Calibri"/>
              <a:sym typeface="Calibri"/>
            </a:endParaRPr>
          </a:p>
        </p:txBody>
      </p:sp>
      <p:sp>
        <p:nvSpPr>
          <p:cNvPr id="322" name="Google Shape;322;p12"/>
          <p:cNvSpPr/>
          <p:nvPr/>
        </p:nvSpPr>
        <p:spPr>
          <a:xfrm>
            <a:off x="4757756" y="2818477"/>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u="sng">
                <a:solidFill>
                  <a:schemeClr val="lt1"/>
                </a:solidFill>
                <a:latin typeface="Calibri"/>
                <a:ea typeface="Calibri"/>
                <a:cs typeface="Calibri"/>
                <a:sym typeface="Calibri"/>
                <a:hlinkClick r:id="rId8">
                  <a:extLst>
                    <a:ext uri="{A12FA001-AC4F-418D-AE19-62706E023703}">
                      <ahyp:hlinkClr val="tx"/>
                    </a:ext>
                  </a:extLst>
                </a:hlinkClick>
              </a:rPr>
              <a:t>DoT License / OSP Registration</a:t>
            </a:r>
            <a:endParaRPr i="1" sz="1800">
              <a:solidFill>
                <a:schemeClr val="lt1"/>
              </a:solidFill>
              <a:latin typeface="Calibri"/>
              <a:ea typeface="Calibri"/>
              <a:cs typeface="Calibri"/>
              <a:sym typeface="Calibri"/>
            </a:endParaRPr>
          </a:p>
        </p:txBody>
      </p:sp>
      <p:sp>
        <p:nvSpPr>
          <p:cNvPr id="323" name="Google Shape;323;p12"/>
          <p:cNvSpPr/>
          <p:nvPr/>
        </p:nvSpPr>
        <p:spPr>
          <a:xfrm>
            <a:off x="4757756" y="3158853"/>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u="sng">
                <a:solidFill>
                  <a:schemeClr val="lt1"/>
                </a:solidFill>
                <a:latin typeface="Calibri"/>
                <a:ea typeface="Calibri"/>
                <a:cs typeface="Calibri"/>
                <a:sym typeface="Calibri"/>
                <a:hlinkClick r:id="rId9">
                  <a:extLst>
                    <a:ext uri="{A12FA001-AC4F-418D-AE19-62706E023703}">
                      <ahyp:hlinkClr val="tx"/>
                    </a:ext>
                  </a:extLst>
                </a:hlinkClick>
              </a:rPr>
              <a:t>PRI card / GSM Gateway / IP Phones / Headphone Buy Online</a:t>
            </a:r>
            <a:endParaRPr i="1" sz="1800">
              <a:solidFill>
                <a:schemeClr val="lt1"/>
              </a:solidFill>
              <a:latin typeface="Calibri"/>
              <a:ea typeface="Calibri"/>
              <a:cs typeface="Calibri"/>
              <a:sym typeface="Calibri"/>
            </a:endParaRPr>
          </a:p>
        </p:txBody>
      </p:sp>
      <p:sp>
        <p:nvSpPr>
          <p:cNvPr id="324" name="Google Shape;324;p12"/>
          <p:cNvSpPr/>
          <p:nvPr/>
        </p:nvSpPr>
        <p:spPr>
          <a:xfrm>
            <a:off x="4757756" y="3499229"/>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Vendor Comparison</a:t>
            </a:r>
            <a:endParaRPr i="1" sz="1800">
              <a:solidFill>
                <a:schemeClr val="lt1"/>
              </a:solidFill>
              <a:latin typeface="Calibri"/>
              <a:ea typeface="Calibri"/>
              <a:cs typeface="Calibri"/>
              <a:sym typeface="Calibri"/>
            </a:endParaRPr>
          </a:p>
        </p:txBody>
      </p:sp>
      <p:sp>
        <p:nvSpPr>
          <p:cNvPr id="325" name="Google Shape;325;p12"/>
          <p:cNvSpPr/>
          <p:nvPr/>
        </p:nvSpPr>
        <p:spPr>
          <a:xfrm>
            <a:off x="4757756" y="3839605"/>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Avyukta CRM Demo Video</a:t>
            </a:r>
            <a:endParaRPr i="1" sz="1800">
              <a:solidFill>
                <a:schemeClr val="lt1"/>
              </a:solidFill>
              <a:latin typeface="Calibri"/>
              <a:ea typeface="Calibri"/>
              <a:cs typeface="Calibri"/>
              <a:sym typeface="Calibri"/>
            </a:endParaRPr>
          </a:p>
        </p:txBody>
      </p:sp>
      <p:sp>
        <p:nvSpPr>
          <p:cNvPr id="326" name="Google Shape;326;p12"/>
          <p:cNvSpPr/>
          <p:nvPr/>
        </p:nvSpPr>
        <p:spPr>
          <a:xfrm>
            <a:off x="4757756" y="4179981"/>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Avyukta Sales CRM Demo Video</a:t>
            </a:r>
            <a:endParaRPr i="1" sz="1800">
              <a:solidFill>
                <a:schemeClr val="lt1"/>
              </a:solidFill>
              <a:latin typeface="Calibri"/>
              <a:ea typeface="Calibri"/>
              <a:cs typeface="Calibri"/>
              <a:sym typeface="Calibri"/>
            </a:endParaRPr>
          </a:p>
        </p:txBody>
      </p:sp>
      <p:sp>
        <p:nvSpPr>
          <p:cNvPr id="327" name="Google Shape;327;p12"/>
          <p:cNvSpPr/>
          <p:nvPr/>
        </p:nvSpPr>
        <p:spPr>
          <a:xfrm>
            <a:off x="4757756" y="4520357"/>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Avyukta Task CRM Demo Video</a:t>
            </a:r>
            <a:endParaRPr i="1" sz="1800">
              <a:solidFill>
                <a:schemeClr val="lt1"/>
              </a:solidFill>
              <a:latin typeface="Calibri"/>
              <a:ea typeface="Calibri"/>
              <a:cs typeface="Calibri"/>
              <a:sym typeface="Calibri"/>
            </a:endParaRPr>
          </a:p>
        </p:txBody>
      </p:sp>
      <p:sp>
        <p:nvSpPr>
          <p:cNvPr id="328" name="Google Shape;328;p12"/>
          <p:cNvSpPr/>
          <p:nvPr/>
        </p:nvSpPr>
        <p:spPr>
          <a:xfrm>
            <a:off x="4757756" y="4860733"/>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Avyukta Today CRM Demo Video</a:t>
            </a:r>
            <a:endParaRPr i="1" sz="1800">
              <a:solidFill>
                <a:schemeClr val="lt1"/>
              </a:solidFill>
              <a:latin typeface="Calibri"/>
              <a:ea typeface="Calibri"/>
              <a:cs typeface="Calibri"/>
              <a:sym typeface="Calibri"/>
            </a:endParaRPr>
          </a:p>
        </p:txBody>
      </p:sp>
      <p:sp>
        <p:nvSpPr>
          <p:cNvPr id="329" name="Google Shape;329;p12"/>
          <p:cNvSpPr/>
          <p:nvPr/>
        </p:nvSpPr>
        <p:spPr>
          <a:xfrm>
            <a:off x="4757756" y="5201109"/>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Request a Demo</a:t>
            </a:r>
            <a:endParaRPr i="1" sz="1800">
              <a:solidFill>
                <a:schemeClr val="lt1"/>
              </a:solidFill>
              <a:latin typeface="Calibri"/>
              <a:ea typeface="Calibri"/>
              <a:cs typeface="Calibri"/>
              <a:sym typeface="Calibri"/>
            </a:endParaRPr>
          </a:p>
        </p:txBody>
      </p:sp>
      <p:sp>
        <p:nvSpPr>
          <p:cNvPr id="330" name="Google Shape;330;p12"/>
          <p:cNvSpPr/>
          <p:nvPr/>
        </p:nvSpPr>
        <p:spPr>
          <a:xfrm>
            <a:off x="4757756" y="5541485"/>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Avyukta Client CRM Login</a:t>
            </a:r>
            <a:endParaRPr i="1" sz="1800">
              <a:solidFill>
                <a:schemeClr val="lt1"/>
              </a:solidFill>
              <a:latin typeface="Calibri"/>
              <a:ea typeface="Calibri"/>
              <a:cs typeface="Calibri"/>
              <a:sym typeface="Calibri"/>
            </a:endParaRPr>
          </a:p>
        </p:txBody>
      </p:sp>
      <p:sp>
        <p:nvSpPr>
          <p:cNvPr id="331" name="Google Shape;331;p12"/>
          <p:cNvSpPr/>
          <p:nvPr/>
        </p:nvSpPr>
        <p:spPr>
          <a:xfrm>
            <a:off x="4757756" y="5881861"/>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Support SLA</a:t>
            </a:r>
            <a:endParaRPr i="1" sz="1800">
              <a:solidFill>
                <a:schemeClr val="lt1"/>
              </a:solidFill>
              <a:latin typeface="Calibri"/>
              <a:ea typeface="Calibri"/>
              <a:cs typeface="Calibri"/>
              <a:sym typeface="Calibri"/>
            </a:endParaRPr>
          </a:p>
        </p:txBody>
      </p:sp>
      <p:sp>
        <p:nvSpPr>
          <p:cNvPr id="332" name="Google Shape;332;p12"/>
          <p:cNvSpPr/>
          <p:nvPr/>
        </p:nvSpPr>
        <p:spPr>
          <a:xfrm>
            <a:off x="4757756" y="6222237"/>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Avyukta on Youtube</a:t>
            </a:r>
            <a:endParaRPr i="1" sz="1800">
              <a:solidFill>
                <a:schemeClr val="lt1"/>
              </a:solidFill>
              <a:latin typeface="Calibri"/>
              <a:ea typeface="Calibri"/>
              <a:cs typeface="Calibri"/>
              <a:sym typeface="Calibri"/>
            </a:endParaRPr>
          </a:p>
        </p:txBody>
      </p:sp>
      <p:sp>
        <p:nvSpPr>
          <p:cNvPr id="333" name="Google Shape;333;p12"/>
          <p:cNvSpPr/>
          <p:nvPr/>
        </p:nvSpPr>
        <p:spPr>
          <a:xfrm>
            <a:off x="4757756" y="6562613"/>
            <a:ext cx="2500816" cy="29536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US" sz="1800">
                <a:solidFill>
                  <a:schemeClr val="lt1"/>
                </a:solidFill>
                <a:latin typeface="Calibri"/>
                <a:ea typeface="Calibri"/>
                <a:cs typeface="Calibri"/>
                <a:sym typeface="Calibri"/>
              </a:rPr>
              <a:t>Avyukta on Linkedin</a:t>
            </a:r>
            <a:endParaRPr i="1" sz="1800">
              <a:solidFill>
                <a:schemeClr val="lt1"/>
              </a:solidFill>
              <a:latin typeface="Calibri"/>
              <a:ea typeface="Calibri"/>
              <a:cs typeface="Calibri"/>
              <a:sym typeface="Calibri"/>
            </a:endParaRPr>
          </a:p>
        </p:txBody>
      </p:sp>
      <p:pic>
        <p:nvPicPr>
          <p:cNvPr id="334" name="Google Shape;334;p12"/>
          <p:cNvPicPr preferRelativeResize="0"/>
          <p:nvPr/>
        </p:nvPicPr>
        <p:blipFill rotWithShape="1">
          <a:blip r:embed="rId10">
            <a:alphaModFix/>
          </a:blip>
          <a:srcRect b="0" l="0" r="0" t="0"/>
          <a:stretch/>
        </p:blipFill>
        <p:spPr>
          <a:xfrm>
            <a:off x="10412082" y="207381"/>
            <a:ext cx="1518249" cy="7009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3"/>
          <p:cNvSpPr txBox="1"/>
          <p:nvPr>
            <p:ph type="title"/>
          </p:nvPr>
        </p:nvSpPr>
        <p:spPr>
          <a:xfrm>
            <a:off x="3597215" y="466175"/>
            <a:ext cx="5072332"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US" u="sng"/>
            </a:br>
            <a:r>
              <a:rPr b="1" lang="en-US" u="sng"/>
              <a:t>Aajeevika Case Study</a:t>
            </a:r>
            <a:br>
              <a:rPr lang="en-US"/>
            </a:br>
            <a:endParaRPr/>
          </a:p>
        </p:txBody>
      </p:sp>
      <p:pic>
        <p:nvPicPr>
          <p:cNvPr id="340" name="Google Shape;340;p13"/>
          <p:cNvPicPr preferRelativeResize="0"/>
          <p:nvPr/>
        </p:nvPicPr>
        <p:blipFill rotWithShape="1">
          <a:blip r:embed="rId3">
            <a:alphaModFix/>
          </a:blip>
          <a:srcRect b="0" l="0" r="0" t="0"/>
          <a:stretch/>
        </p:blipFill>
        <p:spPr>
          <a:xfrm>
            <a:off x="10412082" y="207381"/>
            <a:ext cx="1518249" cy="767624"/>
          </a:xfrm>
          <a:prstGeom prst="rect">
            <a:avLst/>
          </a:prstGeom>
          <a:noFill/>
          <a:ln>
            <a:noFill/>
          </a:ln>
        </p:spPr>
      </p:pic>
      <p:sp>
        <p:nvSpPr>
          <p:cNvPr id="341" name="Google Shape;341;p13"/>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Thank You for Your Time</a:t>
            </a:r>
            <a:endParaRPr b="1" sz="60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p:nvPr/>
        </p:nvSpPr>
        <p:spPr>
          <a:xfrm>
            <a:off x="2816501" y="1953616"/>
            <a:ext cx="1658610" cy="72651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None/>
            </a:pPr>
            <a:r>
              <a:rPr b="0" i="1" lang="en-US" sz="2000" u="none" cap="none" strike="noStrike">
                <a:solidFill>
                  <a:schemeClr val="dk1"/>
                </a:solidFill>
                <a:latin typeface="Twentieth Century"/>
                <a:ea typeface="Twentieth Century"/>
                <a:cs typeface="Twentieth Century"/>
                <a:sym typeface="Twentieth Century"/>
              </a:rPr>
              <a:t>CRM Based Dialer - IVR - Cloud Telephony</a:t>
            </a:r>
            <a:endParaRPr/>
          </a:p>
          <a:p>
            <a:pPr indent="0" lvl="0" marL="0" marR="0" rtl="0" algn="l">
              <a:lnSpc>
                <a:spcPct val="85000"/>
              </a:lnSpc>
              <a:spcBef>
                <a:spcPts val="400"/>
              </a:spcBef>
              <a:spcAft>
                <a:spcPts val="0"/>
              </a:spcAft>
              <a:buNone/>
            </a:pPr>
            <a:r>
              <a:rPr b="0" i="1" lang="en-US" sz="2000" u="none" cap="none" strike="noStrike">
                <a:solidFill>
                  <a:schemeClr val="dk1"/>
                </a:solidFill>
                <a:latin typeface="Twentieth Century"/>
                <a:ea typeface="Twentieth Century"/>
                <a:cs typeface="Twentieth Century"/>
                <a:sym typeface="Twentieth Century"/>
              </a:rPr>
              <a:t>PRI Card - GSM Gateway - Servers - Headsets </a:t>
            </a:r>
            <a:endParaRPr/>
          </a:p>
          <a:p>
            <a:pPr indent="0" lvl="0" marL="0" marR="0" rtl="0" algn="l">
              <a:lnSpc>
                <a:spcPct val="85000"/>
              </a:lnSpc>
              <a:spcBef>
                <a:spcPts val="400"/>
              </a:spcBef>
              <a:spcAft>
                <a:spcPts val="0"/>
              </a:spcAft>
              <a:buNone/>
            </a:pPr>
            <a:r>
              <a:rPr b="0" i="1" lang="en-US" sz="1800" u="none" cap="none" strike="noStrike">
                <a:solidFill>
                  <a:schemeClr val="dk1"/>
                </a:solidFill>
                <a:latin typeface="Twentieth Century"/>
                <a:ea typeface="Twentieth Century"/>
                <a:cs typeface="Twentieth Century"/>
                <a:sym typeface="Twentieth Century"/>
              </a:rPr>
              <a:t>(FXS/FXO/IP Phone// Press 1/ IP PBX)</a:t>
            </a:r>
            <a:endParaRPr/>
          </a:p>
          <a:p>
            <a:pPr indent="0" lvl="0" marL="0" marR="0" rtl="0" algn="l">
              <a:lnSpc>
                <a:spcPct val="85000"/>
              </a:lnSpc>
              <a:spcBef>
                <a:spcPts val="360"/>
              </a:spcBef>
              <a:spcAft>
                <a:spcPts val="0"/>
              </a:spcAft>
              <a:buNone/>
            </a:pPr>
            <a:r>
              <a:t/>
            </a:r>
            <a:endParaRPr b="0" i="0" sz="2000" u="none" cap="none" strike="noStrike">
              <a:solidFill>
                <a:schemeClr val="dk1"/>
              </a:solidFill>
              <a:latin typeface="Twentieth Century"/>
              <a:ea typeface="Twentieth Century"/>
              <a:cs typeface="Twentieth Century"/>
              <a:sym typeface="Twentieth Century"/>
            </a:endParaRPr>
          </a:p>
        </p:txBody>
      </p:sp>
      <p:sp>
        <p:nvSpPr>
          <p:cNvPr id="96" name="Google Shape;96;p2"/>
          <p:cNvSpPr/>
          <p:nvPr/>
        </p:nvSpPr>
        <p:spPr>
          <a:xfrm>
            <a:off x="2816501" y="3182550"/>
            <a:ext cx="1658610" cy="557521"/>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None/>
            </a:pPr>
            <a:r>
              <a:rPr b="0" i="1" lang="en-US" sz="1800" u="none" cap="none" strike="noStrike">
                <a:solidFill>
                  <a:schemeClr val="dk1"/>
                </a:solidFill>
                <a:latin typeface="Twentieth Century"/>
                <a:ea typeface="Twentieth Century"/>
                <a:cs typeface="Twentieth Century"/>
                <a:sym typeface="Twentieth Century"/>
              </a:rPr>
              <a:t>Auto / Predictive / Hosted – WFH - PC Less – Android - Cloud Dialer </a:t>
            </a:r>
            <a:endParaRPr/>
          </a:p>
          <a:p>
            <a:pPr indent="0" lvl="0" marL="0" marR="0" rtl="0" algn="l">
              <a:lnSpc>
                <a:spcPct val="85000"/>
              </a:lnSpc>
              <a:spcBef>
                <a:spcPts val="360"/>
              </a:spcBef>
              <a:spcAft>
                <a:spcPts val="0"/>
              </a:spcAft>
              <a:buNone/>
            </a:pPr>
            <a:r>
              <a:rPr b="0" i="1" lang="en-US" sz="1800" u="none" cap="none" strike="noStrike">
                <a:solidFill>
                  <a:schemeClr val="dk1"/>
                </a:solidFill>
                <a:latin typeface="Twentieth Century"/>
                <a:ea typeface="Twentieth Century"/>
                <a:cs typeface="Twentieth Century"/>
                <a:sym typeface="Twentieth Century"/>
              </a:rPr>
              <a:t>DoT Approved  A / A+ Grade VoIP with/out Dialer Combo</a:t>
            </a:r>
            <a:endParaRPr b="0" i="0" sz="1800" u="none" cap="none" strike="noStrike">
              <a:solidFill>
                <a:schemeClr val="dk1"/>
              </a:solidFill>
              <a:latin typeface="Twentieth Century"/>
              <a:ea typeface="Twentieth Century"/>
              <a:cs typeface="Twentieth Century"/>
              <a:sym typeface="Twentieth Century"/>
            </a:endParaRPr>
          </a:p>
        </p:txBody>
      </p:sp>
      <p:sp>
        <p:nvSpPr>
          <p:cNvPr id="97" name="Google Shape;97;p2"/>
          <p:cNvSpPr/>
          <p:nvPr/>
        </p:nvSpPr>
        <p:spPr>
          <a:xfrm>
            <a:off x="2816501" y="4232982"/>
            <a:ext cx="1658610" cy="745538"/>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None/>
            </a:pPr>
            <a:r>
              <a:rPr b="0" i="1" lang="en-US" sz="1700" u="none" cap="none" strike="noStrike">
                <a:solidFill>
                  <a:schemeClr val="dk1"/>
                </a:solidFill>
                <a:latin typeface="Twentieth Century"/>
                <a:ea typeface="Twentieth Century"/>
                <a:cs typeface="Twentieth Century"/>
                <a:sym typeface="Twentieth Century"/>
              </a:rPr>
              <a:t>Web / Software Development/e-Com / Custom Asterisk Solutions</a:t>
            </a:r>
            <a:endParaRPr b="0" i="0" sz="1700" u="none" cap="none" strike="noStrike">
              <a:solidFill>
                <a:schemeClr val="dk1"/>
              </a:solidFill>
              <a:latin typeface="Twentieth Century"/>
              <a:ea typeface="Twentieth Century"/>
              <a:cs typeface="Twentieth Century"/>
              <a:sym typeface="Twentieth Century"/>
            </a:endParaRPr>
          </a:p>
        </p:txBody>
      </p:sp>
      <p:pic>
        <p:nvPicPr>
          <p:cNvPr id="98" name="Google Shape;98;p2"/>
          <p:cNvPicPr preferRelativeResize="0"/>
          <p:nvPr/>
        </p:nvPicPr>
        <p:blipFill rotWithShape="1">
          <a:blip r:embed="rId3">
            <a:alphaModFix/>
          </a:blip>
          <a:srcRect b="0" l="0" r="0" t="0"/>
          <a:stretch/>
        </p:blipFill>
        <p:spPr>
          <a:xfrm>
            <a:off x="4146302" y="165867"/>
            <a:ext cx="3467100" cy="1588797"/>
          </a:xfrm>
          <a:prstGeom prst="rect">
            <a:avLst/>
          </a:prstGeom>
          <a:noFill/>
          <a:ln>
            <a:noFill/>
          </a:ln>
        </p:spPr>
      </p:pic>
      <p:sp>
        <p:nvSpPr>
          <p:cNvPr id="99" name="Google Shape;99;p2"/>
          <p:cNvSpPr txBox="1"/>
          <p:nvPr/>
        </p:nvSpPr>
        <p:spPr>
          <a:xfrm>
            <a:off x="528758" y="292267"/>
            <a:ext cx="258445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sng" cap="none" strike="noStrike">
                <a:solidFill>
                  <a:srgbClr val="C00000"/>
                </a:solidFill>
                <a:latin typeface="Calibri"/>
                <a:ea typeface="Calibri"/>
                <a:cs typeface="Calibri"/>
                <a:sym typeface="Calibri"/>
                <a:hlinkClick r:id="rId4">
                  <a:extLst>
                    <a:ext uri="{A12FA001-AC4F-418D-AE19-62706E023703}">
                      <ahyp:hlinkClr val="tx"/>
                    </a:ext>
                  </a:extLst>
                </a:hlinkClick>
              </a:rPr>
              <a:t>www.dialerindia.com</a:t>
            </a:r>
            <a:endParaRPr b="0" i="1" sz="1800" u="none" cap="none" strike="noStrike">
              <a:solidFill>
                <a:srgbClr val="C00000"/>
              </a:solidFill>
              <a:latin typeface="Calibri"/>
              <a:ea typeface="Calibri"/>
              <a:cs typeface="Calibri"/>
              <a:sym typeface="Calibri"/>
            </a:endParaRPr>
          </a:p>
        </p:txBody>
      </p:sp>
      <p:pic>
        <p:nvPicPr>
          <p:cNvPr id="100" name="Google Shape;100;p2"/>
          <p:cNvPicPr preferRelativeResize="0"/>
          <p:nvPr/>
        </p:nvPicPr>
        <p:blipFill rotWithShape="1">
          <a:blip r:embed="rId5">
            <a:alphaModFix/>
          </a:blip>
          <a:srcRect b="0" l="0" r="0" t="0"/>
          <a:stretch/>
        </p:blipFill>
        <p:spPr>
          <a:xfrm>
            <a:off x="4208880" y="4401451"/>
            <a:ext cx="3993504" cy="2456549"/>
          </a:xfrm>
          <a:prstGeom prst="round2DiagRect">
            <a:avLst>
              <a:gd fmla="val 16667" name="adj1"/>
              <a:gd fmla="val 0" name="adj2"/>
            </a:avLst>
          </a:prstGeom>
          <a:noFill/>
          <a:ln cap="sq" cmpd="sng" w="28575">
            <a:solidFill>
              <a:srgbClr val="C00000"/>
            </a:solidFill>
            <a:prstDash val="solid"/>
            <a:miter lim="800000"/>
            <a:headEnd len="sm" w="sm" type="none"/>
            <a:tailEnd len="sm" w="sm" type="none"/>
          </a:ln>
          <a:effectLst>
            <a:outerShdw blurRad="254000" rotWithShape="0" algn="tl">
              <a:srgbClr val="000000">
                <a:alpha val="42745"/>
              </a:srgbClr>
            </a:outerShdw>
          </a:effectLst>
        </p:spPr>
      </p:pic>
      <p:sp>
        <p:nvSpPr>
          <p:cNvPr id="101" name="Google Shape;101;p2"/>
          <p:cNvSpPr/>
          <p:nvPr/>
        </p:nvSpPr>
        <p:spPr>
          <a:xfrm>
            <a:off x="556671" y="55608"/>
            <a:ext cx="22987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rgbClr val="C00000"/>
                </a:solidFill>
                <a:latin typeface="Century Gothic"/>
                <a:ea typeface="Century Gothic"/>
                <a:cs typeface="Century Gothic"/>
                <a:sym typeface="Century Gothic"/>
              </a:rPr>
              <a:t>+91-856-00-00-600</a:t>
            </a:r>
            <a:endParaRPr/>
          </a:p>
        </p:txBody>
      </p:sp>
      <p:pic>
        <p:nvPicPr>
          <p:cNvPr id="102" name="Google Shape;102;p2"/>
          <p:cNvPicPr preferRelativeResize="0"/>
          <p:nvPr/>
        </p:nvPicPr>
        <p:blipFill rotWithShape="1">
          <a:blip r:embed="rId6">
            <a:alphaModFix/>
          </a:blip>
          <a:srcRect b="0" l="0" r="0" t="0"/>
          <a:stretch/>
        </p:blipFill>
        <p:spPr>
          <a:xfrm>
            <a:off x="210490" y="138981"/>
            <a:ext cx="287337" cy="530225"/>
          </a:xfrm>
          <a:prstGeom prst="rect">
            <a:avLst/>
          </a:prstGeom>
          <a:noFill/>
          <a:ln>
            <a:noFill/>
          </a:ln>
        </p:spPr>
      </p:pic>
      <p:sp>
        <p:nvSpPr>
          <p:cNvPr id="103" name="Google Shape;103;p2"/>
          <p:cNvSpPr txBox="1"/>
          <p:nvPr/>
        </p:nvSpPr>
        <p:spPr>
          <a:xfrm>
            <a:off x="246675" y="626688"/>
            <a:ext cx="18062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700" u="sng" cap="none" strike="noStrike">
                <a:solidFill>
                  <a:schemeClr val="accent1"/>
                </a:solidFill>
                <a:latin typeface="Twentieth Century"/>
                <a:ea typeface="Twentieth Century"/>
                <a:cs typeface="Twentieth Century"/>
                <a:sym typeface="Twentieth Century"/>
              </a:rPr>
              <a:t>avyuktaindia</a:t>
            </a:r>
            <a:r>
              <a:rPr b="0" i="1" lang="en-US" sz="1800" u="sng" cap="none" strike="noStrike">
                <a:solidFill>
                  <a:schemeClr val="accent1"/>
                </a:solidFill>
                <a:latin typeface="Twentieth Century"/>
                <a:ea typeface="Twentieth Century"/>
                <a:cs typeface="Twentieth Century"/>
                <a:sym typeface="Twentieth Century"/>
              </a:rPr>
              <a:t> </a:t>
            </a:r>
            <a:endParaRPr/>
          </a:p>
        </p:txBody>
      </p:sp>
      <p:pic>
        <p:nvPicPr>
          <p:cNvPr id="104" name="Google Shape;104;p2"/>
          <p:cNvPicPr preferRelativeResize="0"/>
          <p:nvPr/>
        </p:nvPicPr>
        <p:blipFill rotWithShape="1">
          <a:blip r:embed="rId7">
            <a:alphaModFix/>
          </a:blip>
          <a:srcRect b="0" l="0" r="0" t="0"/>
          <a:stretch/>
        </p:blipFill>
        <p:spPr>
          <a:xfrm>
            <a:off x="460254" y="997367"/>
            <a:ext cx="582044" cy="256099"/>
          </a:xfrm>
          <a:prstGeom prst="rect">
            <a:avLst/>
          </a:prstGeom>
          <a:noFill/>
          <a:ln>
            <a:noFill/>
          </a:ln>
        </p:spPr>
      </p:pic>
      <p:grpSp>
        <p:nvGrpSpPr>
          <p:cNvPr id="105" name="Google Shape;105;p2"/>
          <p:cNvGrpSpPr/>
          <p:nvPr/>
        </p:nvGrpSpPr>
        <p:grpSpPr>
          <a:xfrm>
            <a:off x="9213854" y="5778821"/>
            <a:ext cx="2978146" cy="1079179"/>
            <a:chOff x="-217394" y="0"/>
            <a:chExt cx="3953221" cy="821634"/>
          </a:xfrm>
        </p:grpSpPr>
        <p:sp>
          <p:nvSpPr>
            <p:cNvPr id="106" name="Google Shape;106;p2"/>
            <p:cNvSpPr/>
            <p:nvPr/>
          </p:nvSpPr>
          <p:spPr>
            <a:xfrm>
              <a:off x="0" y="0"/>
              <a:ext cx="3735827" cy="821634"/>
            </a:xfrm>
            <a:prstGeom prst="homePlate">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217394" y="0"/>
              <a:ext cx="3331666" cy="821634"/>
            </a:xfrm>
            <a:prstGeom prst="rect">
              <a:avLst/>
            </a:prstGeom>
            <a:noFill/>
            <a:ln>
              <a:noFill/>
            </a:ln>
          </p:spPr>
          <p:txBody>
            <a:bodyPr anchorCtr="0" anchor="ctr" bIns="66675" lIns="133350" spcFirstLastPara="1" rIns="33325" wrap="square" tIns="66675">
              <a:noAutofit/>
            </a:bodyPr>
            <a:lstStyle/>
            <a:p>
              <a:pPr indent="0" lvl="0" marL="0" marR="0" rtl="0" algn="ctr">
                <a:lnSpc>
                  <a:spcPct val="90000"/>
                </a:lnSpc>
                <a:spcBef>
                  <a:spcPts val="0"/>
                </a:spcBef>
                <a:spcAft>
                  <a:spcPts val="0"/>
                </a:spcAft>
                <a:buNone/>
              </a:pPr>
              <a:r>
                <a:rPr i="1" lang="en-US" sz="1600" u="sng">
                  <a:solidFill>
                    <a:schemeClr val="lt1"/>
                  </a:solidFill>
                  <a:latin typeface="Twentieth Century"/>
                  <a:ea typeface="Twentieth Century"/>
                  <a:cs typeface="Twentieth Century"/>
                  <a:sym typeface="Twentieth Century"/>
                </a:rPr>
                <a:t>+1-408-791-3820</a:t>
              </a:r>
              <a:endParaRPr/>
            </a:p>
            <a:p>
              <a:pPr indent="0" lvl="0" marL="0" marR="0" rtl="0" algn="ctr">
                <a:lnSpc>
                  <a:spcPct val="90000"/>
                </a:lnSpc>
                <a:spcBef>
                  <a:spcPts val="560"/>
                </a:spcBef>
                <a:spcAft>
                  <a:spcPts val="0"/>
                </a:spcAft>
                <a:buNone/>
              </a:pPr>
              <a:r>
                <a:rPr i="1" lang="en-US" sz="1600" u="sng">
                  <a:solidFill>
                    <a:schemeClr val="lt1"/>
                  </a:solidFill>
                  <a:latin typeface="Twentieth Century"/>
                  <a:ea typeface="Twentieth Century"/>
                  <a:cs typeface="Twentieth Century"/>
                  <a:sym typeface="Twentieth Century"/>
                </a:rPr>
                <a:t>+91-856-00-00-600 </a:t>
              </a:r>
              <a:endParaRPr i="1" sz="1600" u="sng">
                <a:solidFill>
                  <a:schemeClr val="lt1"/>
                </a:solidFill>
                <a:latin typeface="Twentieth Century"/>
                <a:ea typeface="Twentieth Century"/>
                <a:cs typeface="Twentieth Century"/>
                <a:sym typeface="Twentieth Century"/>
              </a:endParaRPr>
            </a:p>
            <a:p>
              <a:pPr indent="0" lvl="0" marL="0" marR="0" rtl="0" algn="ctr">
                <a:lnSpc>
                  <a:spcPct val="90000"/>
                </a:lnSpc>
                <a:spcBef>
                  <a:spcPts val="560"/>
                </a:spcBef>
                <a:spcAft>
                  <a:spcPts val="0"/>
                </a:spcAft>
                <a:buNone/>
              </a:pPr>
              <a:r>
                <a:rPr i="1" lang="en-US" sz="1600" u="sng">
                  <a:solidFill>
                    <a:schemeClr val="lt1"/>
                  </a:solidFill>
                  <a:latin typeface="Twentieth Century"/>
                  <a:ea typeface="Twentieth Century"/>
                  <a:cs typeface="Twentieth Century"/>
                  <a:sym typeface="Twentieth Century"/>
                </a:rPr>
                <a:t>sales@dialerindia.com</a:t>
              </a:r>
              <a:endParaRPr/>
            </a:p>
          </p:txBody>
        </p:sp>
      </p:grpSp>
      <p:pic>
        <p:nvPicPr>
          <p:cNvPr id="108" name="Google Shape;108;p2"/>
          <p:cNvPicPr preferRelativeResize="0"/>
          <p:nvPr/>
        </p:nvPicPr>
        <p:blipFill rotWithShape="1">
          <a:blip r:embed="rId8">
            <a:alphaModFix/>
          </a:blip>
          <a:srcRect b="0" l="0" r="0" t="0"/>
          <a:stretch/>
        </p:blipFill>
        <p:spPr>
          <a:xfrm>
            <a:off x="11400568" y="6120926"/>
            <a:ext cx="386263" cy="386263"/>
          </a:xfrm>
          <a:prstGeom prst="rect">
            <a:avLst/>
          </a:prstGeom>
          <a:noFill/>
          <a:ln>
            <a:noFill/>
          </a:ln>
        </p:spPr>
      </p:pic>
      <p:grpSp>
        <p:nvGrpSpPr>
          <p:cNvPr id="109" name="Google Shape;109;p2"/>
          <p:cNvGrpSpPr/>
          <p:nvPr/>
        </p:nvGrpSpPr>
        <p:grpSpPr>
          <a:xfrm>
            <a:off x="354159" y="5376773"/>
            <a:ext cx="1591245" cy="1488306"/>
            <a:chOff x="535700" y="3214906"/>
            <a:chExt cx="2044856" cy="2044856"/>
          </a:xfrm>
        </p:grpSpPr>
        <p:pic>
          <p:nvPicPr>
            <p:cNvPr id="110" name="Google Shape;110;p2"/>
            <p:cNvPicPr preferRelativeResize="0"/>
            <p:nvPr/>
          </p:nvPicPr>
          <p:blipFill rotWithShape="1">
            <a:blip r:embed="rId9">
              <a:alphaModFix/>
            </a:blip>
            <a:srcRect b="0" l="0" r="0" t="0"/>
            <a:stretch/>
          </p:blipFill>
          <p:spPr>
            <a:xfrm>
              <a:off x="535700" y="3214906"/>
              <a:ext cx="2044856" cy="2044856"/>
            </a:xfrm>
            <a:prstGeom prst="rect">
              <a:avLst/>
            </a:prstGeom>
            <a:noFill/>
            <a:ln>
              <a:noFill/>
            </a:ln>
          </p:spPr>
        </p:pic>
        <p:pic>
          <p:nvPicPr>
            <p:cNvPr id="111" name="Google Shape;111;p2"/>
            <p:cNvPicPr preferRelativeResize="0"/>
            <p:nvPr/>
          </p:nvPicPr>
          <p:blipFill rotWithShape="1">
            <a:blip r:embed="rId10">
              <a:alphaModFix/>
            </a:blip>
            <a:srcRect b="0" l="0" r="0" t="0"/>
            <a:stretch/>
          </p:blipFill>
          <p:spPr>
            <a:xfrm>
              <a:off x="1232204" y="3905835"/>
              <a:ext cx="651847" cy="669773"/>
            </a:xfrm>
            <a:prstGeom prst="ellipse">
              <a:avLst/>
            </a:prstGeom>
            <a:noFill/>
            <a:ln cap="rnd" cmpd="sng" w="63500">
              <a:solidFill>
                <a:schemeClr val="lt1"/>
              </a:solidFill>
              <a:prstDash val="solid"/>
              <a:round/>
              <a:headEnd len="sm" w="sm" type="none"/>
              <a:tailEnd len="sm" w="sm" type="none"/>
            </a:ln>
            <a:effectLst>
              <a:outerShdw blurRad="381000" sx="-80000" rotWithShape="0" dir="5400000" dist="292100" sy="-18000">
                <a:srgbClr val="000000">
                  <a:alpha val="21960"/>
                </a:srgbClr>
              </a:outerShdw>
            </a:effectLst>
          </p:spPr>
        </p:pic>
      </p:grpSp>
      <p:pic>
        <p:nvPicPr>
          <p:cNvPr id="112" name="Google Shape;112;p2"/>
          <p:cNvPicPr preferRelativeResize="0"/>
          <p:nvPr/>
        </p:nvPicPr>
        <p:blipFill rotWithShape="1">
          <a:blip r:embed="rId3">
            <a:alphaModFix/>
          </a:blip>
          <a:srcRect b="0" l="0" r="0" t="0"/>
          <a:stretch/>
        </p:blipFill>
        <p:spPr>
          <a:xfrm>
            <a:off x="10412082" y="207381"/>
            <a:ext cx="1518249" cy="767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3347048" y="207380"/>
            <a:ext cx="4984152" cy="7012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u="sng"/>
              <a:t>Case Study Aajeevika </a:t>
            </a:r>
            <a:endParaRPr b="1"/>
          </a:p>
        </p:txBody>
      </p:sp>
      <p:sp>
        <p:nvSpPr>
          <p:cNvPr id="118" name="Google Shape;118;p3"/>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u="sng">
                <a:solidFill>
                  <a:srgbClr val="FF0000"/>
                </a:solidFill>
                <a:latin typeface="Calibri"/>
                <a:ea typeface="Calibri"/>
                <a:cs typeface="Calibri"/>
                <a:sym typeface="Calibri"/>
              </a:rPr>
              <a:t>About Aajeevika</a:t>
            </a:r>
            <a:endParaRPr b="1" sz="2400">
              <a:solidFill>
                <a:srgbClr val="FF0000"/>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Aajeevika was known as National Rural Livelihoods Mission (NRLM) earlier. It was launched by the Government of India in June 2011. This program is renamed now Dindayal Antayodaya Yojana (DAY-NRLM).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At Present they are helping the needful with their TFN –&gt; </a:t>
            </a:r>
            <a:r>
              <a:rPr lang="en-US" sz="1800" u="sng">
                <a:solidFill>
                  <a:schemeClr val="lt1"/>
                </a:solidFill>
                <a:latin typeface="Calibri"/>
                <a:ea typeface="Calibri"/>
                <a:cs typeface="Calibri"/>
                <a:sym typeface="Calibri"/>
              </a:rPr>
              <a:t>1800-1800-999</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Mr. Rajiv Khandelwal and Krishan avatar Sharma are Indian sociologist and co-founder of Aajeevika Bureau which is a non-profit charitable trust registered in Udaipur Rajasthan. Mr. Rajeev Khandelwal is PG Diploma holder in Rural Management, Anand. Mr. Rajeev was also participated in India’s most popular TV Show “Kaun Banega Karorpati” in special episode known as Karma Veer Special episode , and the work of Aajeevika with in the Indian society is applauded and praised by the host Mr. Amitabh Bacchan . Aajeevika is awarded many more times on various platforms for his good work.</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Aajeevika aims to reduce poverty by enabling the poor households to access and gain self –employment. Aajeevika works for rural poor people for their wages rights and conduct many programs to help people. Aajeevika has a big database of people who work in homes, factories, textile mills, mines, construction sites, farms, highways, ports and harbors. They also work with Gujarat Government. It helps people to get there profit and wages if not it will fight for them in court.</a:t>
            </a:r>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pic>
        <p:nvPicPr>
          <p:cNvPr id="119" name="Google Shape;119;p3"/>
          <p:cNvPicPr preferRelativeResize="0"/>
          <p:nvPr/>
        </p:nvPicPr>
        <p:blipFill rotWithShape="1">
          <a:blip r:embed="rId3">
            <a:alphaModFix/>
          </a:blip>
          <a:srcRect b="0" l="0" r="0" t="0"/>
          <a:stretch/>
        </p:blipFill>
        <p:spPr>
          <a:xfrm>
            <a:off x="681487" y="207380"/>
            <a:ext cx="1015884" cy="869563"/>
          </a:xfrm>
          <a:prstGeom prst="rect">
            <a:avLst/>
          </a:prstGeom>
          <a:noFill/>
          <a:ln>
            <a:noFill/>
          </a:ln>
        </p:spPr>
      </p:pic>
      <p:pic>
        <p:nvPicPr>
          <p:cNvPr id="120" name="Google Shape;120;p3"/>
          <p:cNvPicPr preferRelativeResize="0"/>
          <p:nvPr/>
        </p:nvPicPr>
        <p:blipFill rotWithShape="1">
          <a:blip r:embed="rId4">
            <a:alphaModFix/>
          </a:blip>
          <a:srcRect b="0" l="0" r="0" t="0"/>
          <a:stretch/>
        </p:blipFill>
        <p:spPr>
          <a:xfrm>
            <a:off x="10412082" y="207381"/>
            <a:ext cx="1518249" cy="767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type="title"/>
          </p:nvPr>
        </p:nvSpPr>
        <p:spPr>
          <a:xfrm>
            <a:off x="3347048" y="207380"/>
            <a:ext cx="4653952" cy="701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u="sng"/>
              <a:t>Case Study Aajeevika </a:t>
            </a:r>
            <a:endParaRPr/>
          </a:p>
        </p:txBody>
      </p:sp>
      <p:sp>
        <p:nvSpPr>
          <p:cNvPr id="126" name="Google Shape;126;p4"/>
          <p:cNvSpPr/>
          <p:nvPr/>
        </p:nvSpPr>
        <p:spPr>
          <a:xfrm>
            <a:off x="629728" y="1173035"/>
            <a:ext cx="10863771" cy="5357161"/>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rgbClr val="FF0000"/>
                </a:solidFill>
                <a:latin typeface="Calibri"/>
                <a:ea typeface="Calibri"/>
                <a:cs typeface="Calibri"/>
                <a:sym typeface="Calibri"/>
              </a:rPr>
              <a:t>Key Challenges Areas of Aajeevika </a:t>
            </a:r>
            <a:endParaRPr sz="2000" u="sng">
              <a:solidFill>
                <a:srgbClr val="FF0000"/>
              </a:solidFill>
              <a:latin typeface="Calibri"/>
              <a:ea typeface="Calibri"/>
              <a:cs typeface="Calibri"/>
              <a:sym typeface="Calibri"/>
            </a:endParaRPr>
          </a:p>
          <a:p>
            <a:pPr indent="0" lvl="0" marL="0" marR="0" rtl="0" algn="l">
              <a:spcBef>
                <a:spcPts val="0"/>
              </a:spcBef>
              <a:spcAft>
                <a:spcPts val="0"/>
              </a:spcAft>
              <a:buNone/>
            </a:pPr>
            <a:r>
              <a:rPr i="1" lang="en-US" sz="1800">
                <a:solidFill>
                  <a:srgbClr val="FF0000"/>
                </a:solidFill>
                <a:latin typeface="Calibri"/>
                <a:ea typeface="Calibri"/>
                <a:cs typeface="Calibri"/>
                <a:sym typeface="Calibri"/>
              </a:rPr>
              <a:t>1.</a:t>
            </a:r>
            <a:r>
              <a:rPr lang="en-US" sz="1800">
                <a:solidFill>
                  <a:schemeClr val="lt1"/>
                </a:solidFill>
                <a:latin typeface="Calibri"/>
                <a:ea typeface="Calibri"/>
                <a:cs typeface="Calibri"/>
                <a:sym typeface="Calibri"/>
              </a:rPr>
              <a:t> Lack of Automations in tele calling process which was too much time taking and tiresome and hence they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were seeking for a solution where  Agent can receive call and note there queries, problems, and all data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should be accessible on few clicks.</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2. </a:t>
            </a:r>
            <a:r>
              <a:rPr lang="en-US" sz="1800">
                <a:solidFill>
                  <a:schemeClr val="lt1"/>
                </a:solidFill>
                <a:latin typeface="Calibri"/>
                <a:ea typeface="Calibri"/>
                <a:cs typeface="Calibri"/>
                <a:sym typeface="Calibri"/>
              </a:rPr>
              <a:t>Tele callers were saving recording manually from their mobile phones for further process. Thus they were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seeking for a platform where they can access all recordings at any time.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3. </a:t>
            </a:r>
            <a:r>
              <a:rPr lang="en-US" sz="1800">
                <a:solidFill>
                  <a:schemeClr val="lt1"/>
                </a:solidFill>
                <a:latin typeface="Calibri"/>
                <a:ea typeface="Calibri"/>
                <a:cs typeface="Calibri"/>
                <a:sym typeface="Calibri"/>
              </a:rPr>
              <a:t>Tele callers were doing manual calls to clients and initiates conference call manually with representatives.</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Tele caller’s complete calling logs and recordings were scattered with in their systems and was too much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time taking to get the right logs / recording. Hence they were seeking for the solution where every log and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recording should be in proper manner and should be accessible on few clicks.</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4. </a:t>
            </a:r>
            <a:r>
              <a:rPr lang="en-US" sz="1800">
                <a:solidFill>
                  <a:schemeClr val="lt1"/>
                </a:solidFill>
                <a:latin typeface="Calibri"/>
                <a:ea typeface="Calibri"/>
                <a:cs typeface="Calibri"/>
                <a:sym typeface="Calibri"/>
              </a:rPr>
              <a:t>Tele caller had to struggle to receive confirmations from all concerns by doing several manual calls which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took very much hard work and too many efforts and takes a lot of time so they were looking for a system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where tele caller can receive the confirmation of his call and receive complaint no automatically.</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5. </a:t>
            </a:r>
            <a:r>
              <a:rPr lang="en-US" sz="1800">
                <a:solidFill>
                  <a:schemeClr val="lt1"/>
                </a:solidFill>
                <a:latin typeface="Calibri"/>
                <a:ea typeface="Calibri"/>
                <a:cs typeface="Calibri"/>
                <a:sym typeface="Calibri"/>
              </a:rPr>
              <a:t>Tele callers needed a lot of manual work on lead to fetch details, previous history etc. before initiation a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call back on any lead which was unnecessarily killing the productivity time. And due to this they were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looking for a system where all details can be available on few clicks at Aajeevika.</a:t>
            </a:r>
            <a:endParaRPr sz="1800">
              <a:solidFill>
                <a:schemeClr val="lt1"/>
              </a:solidFill>
              <a:latin typeface="Calibri"/>
              <a:ea typeface="Calibri"/>
              <a:cs typeface="Calibri"/>
              <a:sym typeface="Calibri"/>
            </a:endParaRPr>
          </a:p>
        </p:txBody>
      </p:sp>
      <p:pic>
        <p:nvPicPr>
          <p:cNvPr id="127" name="Google Shape;127;p4"/>
          <p:cNvPicPr preferRelativeResize="0"/>
          <p:nvPr/>
        </p:nvPicPr>
        <p:blipFill rotWithShape="1">
          <a:blip r:embed="rId3">
            <a:alphaModFix/>
          </a:blip>
          <a:srcRect b="0" l="0" r="0" t="0"/>
          <a:stretch/>
        </p:blipFill>
        <p:spPr>
          <a:xfrm>
            <a:off x="681487" y="207380"/>
            <a:ext cx="1015884" cy="869563"/>
          </a:xfrm>
          <a:prstGeom prst="rect">
            <a:avLst/>
          </a:prstGeom>
          <a:noFill/>
          <a:ln>
            <a:noFill/>
          </a:ln>
        </p:spPr>
      </p:pic>
      <p:pic>
        <p:nvPicPr>
          <p:cNvPr id="128" name="Google Shape;128;p4"/>
          <p:cNvPicPr preferRelativeResize="0"/>
          <p:nvPr/>
        </p:nvPicPr>
        <p:blipFill rotWithShape="1">
          <a:blip r:embed="rId4">
            <a:alphaModFix/>
          </a:blip>
          <a:srcRect b="0" l="0" r="0" t="0"/>
          <a:stretch/>
        </p:blipFill>
        <p:spPr>
          <a:xfrm>
            <a:off x="10412082" y="207381"/>
            <a:ext cx="1518249" cy="767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3347048" y="207380"/>
            <a:ext cx="4869852" cy="7012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u="sng"/>
              <a:t>Case Study Aajeevika </a:t>
            </a:r>
            <a:endParaRPr/>
          </a:p>
        </p:txBody>
      </p:sp>
      <p:sp>
        <p:nvSpPr>
          <p:cNvPr id="134" name="Google Shape;134;p5"/>
          <p:cNvSpPr/>
          <p:nvPr/>
        </p:nvSpPr>
        <p:spPr>
          <a:xfrm>
            <a:off x="660401" y="1422400"/>
            <a:ext cx="11036300" cy="52197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u="sng">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800" u="sng">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800" u="sng">
              <a:solidFill>
                <a:schemeClr val="lt1"/>
              </a:solidFill>
              <a:latin typeface="Calibri"/>
              <a:ea typeface="Calibri"/>
              <a:cs typeface="Calibri"/>
              <a:sym typeface="Calibri"/>
            </a:endParaRPr>
          </a:p>
          <a:p>
            <a:pPr indent="0" lvl="0" marL="0" marR="0" rtl="0" algn="ctr">
              <a:spcBef>
                <a:spcPts val="0"/>
              </a:spcBef>
              <a:spcAft>
                <a:spcPts val="0"/>
              </a:spcAft>
              <a:buNone/>
            </a:pPr>
            <a:r>
              <a:rPr b="1" lang="en-US" sz="2000" u="sng">
                <a:solidFill>
                  <a:srgbClr val="FF0000"/>
                </a:solidFill>
                <a:latin typeface="Calibri"/>
                <a:ea typeface="Calibri"/>
                <a:cs typeface="Calibri"/>
                <a:sym typeface="Calibri"/>
              </a:rPr>
              <a:t>Solutions we implemented at Aajeevika</a:t>
            </a:r>
            <a:endParaRPr sz="2000">
              <a:solidFill>
                <a:srgbClr val="FF0000"/>
              </a:solidFill>
              <a:latin typeface="Calibri"/>
              <a:ea typeface="Calibri"/>
              <a:cs typeface="Calibri"/>
              <a:sym typeface="Calibri"/>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1. </a:t>
            </a:r>
            <a:r>
              <a:rPr lang="en-US" sz="1800">
                <a:solidFill>
                  <a:schemeClr val="lt1"/>
                </a:solidFill>
                <a:latin typeface="Calibri"/>
                <a:ea typeface="Calibri"/>
                <a:cs typeface="Calibri"/>
                <a:sym typeface="Calibri"/>
              </a:rPr>
              <a:t>Earlier IVR was implemented on Analog line with FXO &amp; FXS which was very old technology to work with. So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we implemented IVR on PRI which is quite easy and reliable for user to access the right channel for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communication.</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2</a:t>
            </a:r>
            <a:r>
              <a:rPr lang="en-US" sz="1800">
                <a:solidFill>
                  <a:schemeClr val="lt1"/>
                </a:solidFill>
                <a:latin typeface="Calibri"/>
                <a:ea typeface="Calibri"/>
                <a:cs typeface="Calibri"/>
                <a:sym typeface="Calibri"/>
              </a:rPr>
              <a:t>. DB Setup in appending mode which gave the flexibility for a big database and due to it all records and logs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are stored till time and can be accessible on few clicks to the concerns.</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3. </a:t>
            </a:r>
            <a:r>
              <a:rPr lang="en-US" sz="1800">
                <a:solidFill>
                  <a:schemeClr val="lt1"/>
                </a:solidFill>
                <a:latin typeface="Calibri"/>
                <a:ea typeface="Calibri"/>
                <a:cs typeface="Calibri"/>
                <a:sym typeface="Calibri"/>
              </a:rPr>
              <a:t>Automated SMS delivery to wipe most of the manual work. Now after call completion caller and receiver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both will receive call confirmation SMS which is surety of the call and follow-up’s proof available to all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concerns with important details of conversation. Also Caller will receive complaint no. and case details after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call disconnect.</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4. </a:t>
            </a:r>
            <a:r>
              <a:rPr lang="en-US" sz="1800">
                <a:solidFill>
                  <a:schemeClr val="lt1"/>
                </a:solidFill>
                <a:latin typeface="Calibri"/>
                <a:ea typeface="Calibri"/>
                <a:cs typeface="Calibri"/>
                <a:sym typeface="Calibri"/>
              </a:rPr>
              <a:t>Automated inbound call routing with flexibility </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5. </a:t>
            </a:r>
            <a:r>
              <a:rPr lang="en-US" sz="1800">
                <a:solidFill>
                  <a:schemeClr val="lt1"/>
                </a:solidFill>
                <a:latin typeface="Calibri"/>
                <a:ea typeface="Calibri"/>
                <a:cs typeface="Calibri"/>
                <a:sym typeface="Calibri"/>
              </a:rPr>
              <a:t>Preview Outbound calling implementation with few clicks call conferencing.</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6. </a:t>
            </a:r>
            <a:r>
              <a:rPr lang="en-US" sz="1800">
                <a:solidFill>
                  <a:schemeClr val="lt1"/>
                </a:solidFill>
                <a:latin typeface="Calibri"/>
                <a:ea typeface="Calibri"/>
                <a:cs typeface="Calibri"/>
                <a:sym typeface="Calibri"/>
              </a:rPr>
              <a:t>Aajeevika CRM integration with Avyukta Dialer. And Data sync between them in real time.</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7. </a:t>
            </a:r>
            <a:r>
              <a:rPr lang="en-US" sz="1800">
                <a:solidFill>
                  <a:schemeClr val="lt1"/>
                </a:solidFill>
                <a:latin typeface="Calibri"/>
                <a:ea typeface="Calibri"/>
                <a:cs typeface="Calibri"/>
                <a:sym typeface="Calibri"/>
              </a:rPr>
              <a:t>With our solution Aajeevika is now having centralized call recordings with all logs and history to evaluate /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track any kind of case registered at Aajeevika just on few clicks.</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pic>
        <p:nvPicPr>
          <p:cNvPr id="135" name="Google Shape;135;p5"/>
          <p:cNvPicPr preferRelativeResize="0"/>
          <p:nvPr/>
        </p:nvPicPr>
        <p:blipFill rotWithShape="1">
          <a:blip r:embed="rId3">
            <a:alphaModFix/>
          </a:blip>
          <a:srcRect b="0" l="0" r="0" t="0"/>
          <a:stretch/>
        </p:blipFill>
        <p:spPr>
          <a:xfrm>
            <a:off x="681487" y="207380"/>
            <a:ext cx="1015884" cy="869563"/>
          </a:xfrm>
          <a:prstGeom prst="rect">
            <a:avLst/>
          </a:prstGeom>
          <a:noFill/>
          <a:ln>
            <a:noFill/>
          </a:ln>
        </p:spPr>
      </p:pic>
      <p:pic>
        <p:nvPicPr>
          <p:cNvPr id="136" name="Google Shape;136;p5"/>
          <p:cNvPicPr preferRelativeResize="0"/>
          <p:nvPr/>
        </p:nvPicPr>
        <p:blipFill rotWithShape="1">
          <a:blip r:embed="rId4">
            <a:alphaModFix/>
          </a:blip>
          <a:srcRect b="0" l="0" r="0" t="0"/>
          <a:stretch/>
        </p:blipFill>
        <p:spPr>
          <a:xfrm>
            <a:off x="10412082" y="207381"/>
            <a:ext cx="1518249" cy="767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3347048" y="207380"/>
            <a:ext cx="4768252" cy="701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u="sng"/>
              <a:t>Case Study Aajeevika </a:t>
            </a:r>
            <a:endParaRPr/>
          </a:p>
        </p:txBody>
      </p:sp>
      <p:sp>
        <p:nvSpPr>
          <p:cNvPr id="142" name="Google Shape;142;p6"/>
          <p:cNvSpPr/>
          <p:nvPr/>
        </p:nvSpPr>
        <p:spPr>
          <a:xfrm>
            <a:off x="681487" y="16512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sng">
                <a:solidFill>
                  <a:srgbClr val="FF0000"/>
                </a:solidFill>
                <a:latin typeface="Calibri"/>
                <a:ea typeface="Calibri"/>
                <a:cs typeface="Calibri"/>
                <a:sym typeface="Calibri"/>
              </a:rPr>
              <a:t>Impact of our Solution in Aajeevika</a:t>
            </a:r>
            <a:endParaRPr b="1" sz="1800">
              <a:solidFill>
                <a:srgbClr val="FF0000"/>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After Implementation of all above mentioned solutions from Avyukta drastic changes came in overall experiences to both calling persons and tele callers. Key impacts are listed as follows:</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1.</a:t>
            </a:r>
            <a:r>
              <a:rPr lang="en-US" sz="1800">
                <a:solidFill>
                  <a:schemeClr val="lt1"/>
                </a:solidFill>
                <a:latin typeface="Calibri"/>
                <a:ea typeface="Calibri"/>
                <a:cs typeface="Calibri"/>
                <a:sym typeface="Calibri"/>
              </a:rPr>
              <a:t> User can now access the right channel for communication with our IVR in no time with crystal clear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instructions.</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2. </a:t>
            </a:r>
            <a:r>
              <a:rPr lang="en-US" sz="1800">
                <a:solidFill>
                  <a:schemeClr val="lt1"/>
                </a:solidFill>
                <a:latin typeface="Calibri"/>
                <a:ea typeface="Calibri"/>
                <a:cs typeface="Calibri"/>
                <a:sym typeface="Calibri"/>
              </a:rPr>
              <a:t>Productivity of Tele callers is drastically improved by over 55-60 % as with our system they can take 70 %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more calls with all previous logs for the client.</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3. </a:t>
            </a:r>
            <a:r>
              <a:rPr lang="en-US" sz="1800">
                <a:solidFill>
                  <a:schemeClr val="lt1"/>
                </a:solidFill>
                <a:latin typeface="Calibri"/>
                <a:ea typeface="Calibri"/>
                <a:cs typeface="Calibri"/>
                <a:sym typeface="Calibri"/>
              </a:rPr>
              <a:t>Overall manual work before the call is just eliminated by 85-90% with complete access of previous history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in few clicks only even the last call were completed by any other tele caller.</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4.</a:t>
            </a:r>
            <a:r>
              <a:rPr lang="en-US" sz="1800">
                <a:solidFill>
                  <a:schemeClr val="lt1"/>
                </a:solidFill>
                <a:latin typeface="Calibri"/>
                <a:ea typeface="Calibri"/>
                <a:cs typeface="Calibri"/>
                <a:sym typeface="Calibri"/>
              </a:rPr>
              <a:t> All concern authorities having access to all logs, history, recordings on a single platform on few clicks only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which eliminated the manual headache for them to get all things in shortest possible time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a:t>
            </a:r>
            <a:endParaRPr/>
          </a:p>
        </p:txBody>
      </p:sp>
      <p:pic>
        <p:nvPicPr>
          <p:cNvPr id="143" name="Google Shape;143;p6"/>
          <p:cNvPicPr preferRelativeResize="0"/>
          <p:nvPr/>
        </p:nvPicPr>
        <p:blipFill rotWithShape="1">
          <a:blip r:embed="rId3">
            <a:alphaModFix/>
          </a:blip>
          <a:srcRect b="0" l="0" r="0" t="0"/>
          <a:stretch/>
        </p:blipFill>
        <p:spPr>
          <a:xfrm>
            <a:off x="681487" y="207380"/>
            <a:ext cx="1015884" cy="869563"/>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10412082" y="207381"/>
            <a:ext cx="1518249" cy="767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7"/>
          <p:cNvPicPr preferRelativeResize="0"/>
          <p:nvPr/>
        </p:nvPicPr>
        <p:blipFill rotWithShape="1">
          <a:blip r:embed="rId3">
            <a:alphaModFix/>
          </a:blip>
          <a:srcRect b="0" l="0" r="0" t="0"/>
          <a:stretch/>
        </p:blipFill>
        <p:spPr>
          <a:xfrm>
            <a:off x="10245672" y="1881533"/>
            <a:ext cx="1614818" cy="1038097"/>
          </a:xfrm>
          <a:prstGeom prst="rect">
            <a:avLst/>
          </a:prstGeom>
          <a:noFill/>
          <a:ln>
            <a:noFill/>
          </a:ln>
        </p:spPr>
      </p:pic>
      <p:pic>
        <p:nvPicPr>
          <p:cNvPr id="150" name="Google Shape;150;p7"/>
          <p:cNvPicPr preferRelativeResize="0"/>
          <p:nvPr/>
        </p:nvPicPr>
        <p:blipFill rotWithShape="1">
          <a:blip r:embed="rId4">
            <a:alphaModFix/>
          </a:blip>
          <a:srcRect b="0" l="0" r="0" t="0"/>
          <a:stretch/>
        </p:blipFill>
        <p:spPr>
          <a:xfrm>
            <a:off x="8242300" y="3474702"/>
            <a:ext cx="1084076" cy="895350"/>
          </a:xfrm>
          <a:prstGeom prst="rect">
            <a:avLst/>
          </a:prstGeom>
          <a:noFill/>
          <a:ln>
            <a:noFill/>
          </a:ln>
        </p:spPr>
      </p:pic>
      <p:pic>
        <p:nvPicPr>
          <p:cNvPr id="151" name="Google Shape;151;p7"/>
          <p:cNvPicPr preferRelativeResize="0"/>
          <p:nvPr/>
        </p:nvPicPr>
        <p:blipFill rotWithShape="1">
          <a:blip r:embed="rId5">
            <a:alphaModFix/>
          </a:blip>
          <a:srcRect b="0" l="0" r="0" t="0"/>
          <a:stretch/>
        </p:blipFill>
        <p:spPr>
          <a:xfrm>
            <a:off x="1173587" y="3079531"/>
            <a:ext cx="1412025" cy="1412025"/>
          </a:xfrm>
          <a:prstGeom prst="rect">
            <a:avLst/>
          </a:prstGeom>
          <a:noFill/>
          <a:ln>
            <a:noFill/>
          </a:ln>
        </p:spPr>
      </p:pic>
      <p:pic>
        <p:nvPicPr>
          <p:cNvPr id="152" name="Google Shape;152;p7"/>
          <p:cNvPicPr preferRelativeResize="0"/>
          <p:nvPr/>
        </p:nvPicPr>
        <p:blipFill rotWithShape="1">
          <a:blip r:embed="rId6">
            <a:alphaModFix/>
          </a:blip>
          <a:srcRect b="0" l="0" r="0" t="0"/>
          <a:stretch/>
        </p:blipFill>
        <p:spPr>
          <a:xfrm>
            <a:off x="1892300" y="3292057"/>
            <a:ext cx="1140619" cy="1528664"/>
          </a:xfrm>
          <a:prstGeom prst="rect">
            <a:avLst/>
          </a:prstGeom>
          <a:noFill/>
          <a:ln>
            <a:noFill/>
          </a:ln>
        </p:spPr>
      </p:pic>
      <p:pic>
        <p:nvPicPr>
          <p:cNvPr id="153" name="Google Shape;153;p7"/>
          <p:cNvPicPr preferRelativeResize="0"/>
          <p:nvPr/>
        </p:nvPicPr>
        <p:blipFill rotWithShape="1">
          <a:blip r:embed="rId7">
            <a:alphaModFix/>
          </a:blip>
          <a:srcRect b="0" l="0" r="0" t="0"/>
          <a:stretch/>
        </p:blipFill>
        <p:spPr>
          <a:xfrm>
            <a:off x="4598359" y="3292057"/>
            <a:ext cx="1955800" cy="873125"/>
          </a:xfrm>
          <a:prstGeom prst="rect">
            <a:avLst/>
          </a:prstGeom>
          <a:noFill/>
          <a:ln>
            <a:noFill/>
          </a:ln>
        </p:spPr>
      </p:pic>
      <p:pic>
        <p:nvPicPr>
          <p:cNvPr id="154" name="Google Shape;154;p7"/>
          <p:cNvPicPr preferRelativeResize="0"/>
          <p:nvPr/>
        </p:nvPicPr>
        <p:blipFill rotWithShape="1">
          <a:blip r:embed="rId8">
            <a:alphaModFix/>
          </a:blip>
          <a:srcRect b="0" l="0" r="0" t="0"/>
          <a:stretch/>
        </p:blipFill>
        <p:spPr>
          <a:xfrm>
            <a:off x="10458374" y="3788531"/>
            <a:ext cx="712832" cy="643361"/>
          </a:xfrm>
          <a:prstGeom prst="rect">
            <a:avLst/>
          </a:prstGeom>
          <a:noFill/>
          <a:ln>
            <a:noFill/>
          </a:ln>
        </p:spPr>
      </p:pic>
      <p:pic>
        <p:nvPicPr>
          <p:cNvPr id="155" name="Google Shape;155;p7"/>
          <p:cNvPicPr preferRelativeResize="0"/>
          <p:nvPr/>
        </p:nvPicPr>
        <p:blipFill rotWithShape="1">
          <a:blip r:embed="rId9">
            <a:alphaModFix/>
          </a:blip>
          <a:srcRect b="0" l="0" r="0" t="0"/>
          <a:stretch/>
        </p:blipFill>
        <p:spPr>
          <a:xfrm>
            <a:off x="11353800" y="3759440"/>
            <a:ext cx="576530" cy="684248"/>
          </a:xfrm>
          <a:prstGeom prst="rect">
            <a:avLst/>
          </a:prstGeom>
          <a:noFill/>
          <a:ln>
            <a:noFill/>
          </a:ln>
        </p:spPr>
      </p:pic>
      <p:cxnSp>
        <p:nvCxnSpPr>
          <p:cNvPr id="156" name="Google Shape;156;p7"/>
          <p:cNvCxnSpPr/>
          <p:nvPr/>
        </p:nvCxnSpPr>
        <p:spPr>
          <a:xfrm flipH="1" rot="10800000">
            <a:off x="3131329" y="3785610"/>
            <a:ext cx="1327200" cy="2736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cxnSp>
        <p:nvCxnSpPr>
          <p:cNvPr id="157" name="Google Shape;157;p7"/>
          <p:cNvCxnSpPr/>
          <p:nvPr/>
        </p:nvCxnSpPr>
        <p:spPr>
          <a:xfrm>
            <a:off x="6554159" y="3704819"/>
            <a:ext cx="1524000" cy="2427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cxnSp>
        <p:nvCxnSpPr>
          <p:cNvPr id="158" name="Google Shape;158;p7"/>
          <p:cNvCxnSpPr/>
          <p:nvPr/>
        </p:nvCxnSpPr>
        <p:spPr>
          <a:xfrm flipH="1" rot="10800000">
            <a:off x="6266971" y="2906538"/>
            <a:ext cx="3530700" cy="5919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sp>
        <p:nvSpPr>
          <p:cNvPr id="159" name="Google Shape;159;p7"/>
          <p:cNvSpPr/>
          <p:nvPr/>
        </p:nvSpPr>
        <p:spPr>
          <a:xfrm>
            <a:off x="9534892" y="1308100"/>
            <a:ext cx="244107" cy="5461000"/>
          </a:xfrm>
          <a:prstGeom prst="corner">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7"/>
          <p:cNvSpPr txBox="1"/>
          <p:nvPr/>
        </p:nvSpPr>
        <p:spPr>
          <a:xfrm>
            <a:off x="7375585" y="4673840"/>
            <a:ext cx="209150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1"/>
                </a:solidFill>
                <a:latin typeface="Calibri"/>
                <a:ea typeface="Calibri"/>
                <a:cs typeface="Calibri"/>
                <a:sym typeface="Calibri"/>
              </a:rPr>
              <a:t>Admin Quality/Supervisor/TL</a:t>
            </a:r>
            <a:endParaRPr b="1" sz="1600">
              <a:solidFill>
                <a:schemeClr val="accent1"/>
              </a:solidFill>
              <a:latin typeface="Calibri"/>
              <a:ea typeface="Calibri"/>
              <a:cs typeface="Calibri"/>
              <a:sym typeface="Calibri"/>
            </a:endParaRPr>
          </a:p>
        </p:txBody>
      </p:sp>
      <p:sp>
        <p:nvSpPr>
          <p:cNvPr id="161" name="Google Shape;161;p7"/>
          <p:cNvSpPr txBox="1"/>
          <p:nvPr/>
        </p:nvSpPr>
        <p:spPr>
          <a:xfrm>
            <a:off x="5170076" y="3292057"/>
            <a:ext cx="16881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Calibri"/>
                <a:ea typeface="Calibri"/>
                <a:cs typeface="Calibri"/>
                <a:sym typeface="Calibri"/>
              </a:rPr>
              <a:t>Switch</a:t>
            </a:r>
            <a:endParaRPr b="1" sz="1800">
              <a:solidFill>
                <a:schemeClr val="accent1"/>
              </a:solidFill>
              <a:latin typeface="Calibri"/>
              <a:ea typeface="Calibri"/>
              <a:cs typeface="Calibri"/>
              <a:sym typeface="Calibri"/>
            </a:endParaRPr>
          </a:p>
        </p:txBody>
      </p:sp>
      <p:sp>
        <p:nvSpPr>
          <p:cNvPr id="162" name="Google Shape;162;p7"/>
          <p:cNvSpPr txBox="1"/>
          <p:nvPr/>
        </p:nvSpPr>
        <p:spPr>
          <a:xfrm>
            <a:off x="2152853" y="3639115"/>
            <a:ext cx="255365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Avyukta</a:t>
            </a:r>
            <a:endParaRPr/>
          </a:p>
          <a:p>
            <a:pPr indent="0" lvl="0" marL="0" marR="0" rtl="0" algn="l">
              <a:spcBef>
                <a:spcPts val="0"/>
              </a:spcBef>
              <a:spcAft>
                <a:spcPts val="0"/>
              </a:spcAft>
              <a:buNone/>
            </a:pPr>
            <a:r>
              <a:rPr lang="en-US" sz="1800">
                <a:solidFill>
                  <a:srgbClr val="FFFF00"/>
                </a:solidFill>
                <a:latin typeface="Calibri"/>
                <a:ea typeface="Calibri"/>
                <a:cs typeface="Calibri"/>
                <a:sym typeface="Calibri"/>
              </a:rPr>
              <a:t>Dialer</a:t>
            </a:r>
            <a:endParaRPr/>
          </a:p>
          <a:p>
            <a:pPr indent="0" lvl="0" marL="0" marR="0" rtl="0" algn="l">
              <a:spcBef>
                <a:spcPts val="0"/>
              </a:spcBef>
              <a:spcAft>
                <a:spcPts val="0"/>
              </a:spcAft>
              <a:buNone/>
            </a:pPr>
            <a:r>
              <a:rPr lang="en-US" sz="1800">
                <a:solidFill>
                  <a:srgbClr val="FFFF00"/>
                </a:solidFill>
                <a:latin typeface="Calibri"/>
                <a:ea typeface="Calibri"/>
                <a:cs typeface="Calibri"/>
                <a:sym typeface="Calibri"/>
              </a:rPr>
              <a:t>Server</a:t>
            </a:r>
            <a:endParaRPr sz="1800">
              <a:solidFill>
                <a:srgbClr val="FFFF00"/>
              </a:solidFill>
              <a:latin typeface="Calibri"/>
              <a:ea typeface="Calibri"/>
              <a:cs typeface="Calibri"/>
              <a:sym typeface="Calibri"/>
            </a:endParaRPr>
          </a:p>
        </p:txBody>
      </p:sp>
      <p:cxnSp>
        <p:nvCxnSpPr>
          <p:cNvPr id="163" name="Google Shape;163;p7"/>
          <p:cNvCxnSpPr/>
          <p:nvPr/>
        </p:nvCxnSpPr>
        <p:spPr>
          <a:xfrm>
            <a:off x="1619250" y="2209009"/>
            <a:ext cx="152400" cy="1094957"/>
          </a:xfrm>
          <a:prstGeom prst="straightConnector1">
            <a:avLst/>
          </a:prstGeom>
          <a:noFill/>
          <a:ln cap="flat" cmpd="sng" w="9525">
            <a:solidFill>
              <a:schemeClr val="accent1"/>
            </a:solidFill>
            <a:prstDash val="solid"/>
            <a:miter lim="800000"/>
            <a:headEnd len="sm" w="sm" type="none"/>
            <a:tailEnd len="med" w="med" type="triangle"/>
          </a:ln>
        </p:spPr>
      </p:cxnSp>
      <p:pic>
        <p:nvPicPr>
          <p:cNvPr id="164" name="Google Shape;164;p7"/>
          <p:cNvPicPr preferRelativeResize="0"/>
          <p:nvPr/>
        </p:nvPicPr>
        <p:blipFill rotWithShape="1">
          <a:blip r:embed="rId10">
            <a:alphaModFix/>
          </a:blip>
          <a:srcRect b="0" l="0" r="0" t="0"/>
          <a:stretch/>
        </p:blipFill>
        <p:spPr>
          <a:xfrm>
            <a:off x="1001201" y="1867991"/>
            <a:ext cx="864607" cy="864607"/>
          </a:xfrm>
          <a:prstGeom prst="rect">
            <a:avLst/>
          </a:prstGeom>
          <a:noFill/>
          <a:ln>
            <a:noFill/>
          </a:ln>
        </p:spPr>
      </p:pic>
      <p:cxnSp>
        <p:nvCxnSpPr>
          <p:cNvPr id="165" name="Google Shape;165;p7"/>
          <p:cNvCxnSpPr/>
          <p:nvPr/>
        </p:nvCxnSpPr>
        <p:spPr>
          <a:xfrm>
            <a:off x="1433505" y="2641600"/>
            <a:ext cx="266700" cy="856838"/>
          </a:xfrm>
          <a:prstGeom prst="straightConnector1">
            <a:avLst/>
          </a:prstGeom>
          <a:noFill/>
          <a:ln cap="flat" cmpd="sng" w="9525">
            <a:solidFill>
              <a:schemeClr val="accent1"/>
            </a:solidFill>
            <a:prstDash val="solid"/>
            <a:miter lim="800000"/>
            <a:headEnd len="sm" w="sm" type="none"/>
            <a:tailEnd len="med" w="med" type="triangle"/>
          </a:ln>
        </p:spPr>
      </p:cxnSp>
      <p:cxnSp>
        <p:nvCxnSpPr>
          <p:cNvPr id="166" name="Google Shape;166;p7"/>
          <p:cNvCxnSpPr/>
          <p:nvPr/>
        </p:nvCxnSpPr>
        <p:spPr>
          <a:xfrm>
            <a:off x="1222792" y="2672257"/>
            <a:ext cx="477413" cy="1143943"/>
          </a:xfrm>
          <a:prstGeom prst="straightConnector1">
            <a:avLst/>
          </a:prstGeom>
          <a:noFill/>
          <a:ln cap="flat" cmpd="sng" w="9525">
            <a:solidFill>
              <a:schemeClr val="accent1"/>
            </a:solidFill>
            <a:prstDash val="solid"/>
            <a:miter lim="800000"/>
            <a:headEnd len="sm" w="sm" type="none"/>
            <a:tailEnd len="med" w="med" type="triangle"/>
          </a:ln>
        </p:spPr>
      </p:cxnSp>
      <p:sp>
        <p:nvSpPr>
          <p:cNvPr id="167" name="Google Shape;167;p7"/>
          <p:cNvSpPr/>
          <p:nvPr/>
        </p:nvSpPr>
        <p:spPr>
          <a:xfrm>
            <a:off x="657361" y="2552700"/>
            <a:ext cx="343840" cy="119557"/>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7"/>
          <p:cNvSpPr txBox="1"/>
          <p:nvPr/>
        </p:nvSpPr>
        <p:spPr>
          <a:xfrm>
            <a:off x="120143" y="1981200"/>
            <a:ext cx="124191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Analog Line</a:t>
            </a:r>
            <a:endParaRPr sz="1800">
              <a:solidFill>
                <a:srgbClr val="0070C0"/>
              </a:solidFill>
              <a:latin typeface="Calibri"/>
              <a:ea typeface="Calibri"/>
              <a:cs typeface="Calibri"/>
              <a:sym typeface="Calibri"/>
            </a:endParaRPr>
          </a:p>
        </p:txBody>
      </p:sp>
      <p:pic>
        <p:nvPicPr>
          <p:cNvPr id="169" name="Google Shape;169;p7"/>
          <p:cNvPicPr preferRelativeResize="0"/>
          <p:nvPr/>
        </p:nvPicPr>
        <p:blipFill rotWithShape="1">
          <a:blip r:embed="rId11">
            <a:alphaModFix/>
          </a:blip>
          <a:srcRect b="0" l="0" r="0" t="0"/>
          <a:stretch/>
        </p:blipFill>
        <p:spPr>
          <a:xfrm>
            <a:off x="4906165" y="1817025"/>
            <a:ext cx="1524112" cy="1036621"/>
          </a:xfrm>
          <a:prstGeom prst="rect">
            <a:avLst/>
          </a:prstGeom>
          <a:noFill/>
          <a:ln>
            <a:noFill/>
          </a:ln>
        </p:spPr>
      </p:pic>
      <p:cxnSp>
        <p:nvCxnSpPr>
          <p:cNvPr id="170" name="Google Shape;170;p7"/>
          <p:cNvCxnSpPr/>
          <p:nvPr/>
        </p:nvCxnSpPr>
        <p:spPr>
          <a:xfrm rot="-5400000">
            <a:off x="5146618" y="2942579"/>
            <a:ext cx="511500" cy="918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sp>
        <p:nvSpPr>
          <p:cNvPr id="171" name="Google Shape;171;p7"/>
          <p:cNvSpPr txBox="1"/>
          <p:nvPr/>
        </p:nvSpPr>
        <p:spPr>
          <a:xfrm>
            <a:off x="5672074" y="2719478"/>
            <a:ext cx="15768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Wi-Fi</a:t>
            </a:r>
            <a:endParaRPr/>
          </a:p>
          <a:p>
            <a:pPr indent="0" lvl="0" marL="0" marR="0" rtl="0" algn="l">
              <a:spcBef>
                <a:spcPts val="0"/>
              </a:spcBef>
              <a:spcAft>
                <a:spcPts val="0"/>
              </a:spcAft>
              <a:buNone/>
            </a:pPr>
            <a:r>
              <a:rPr lang="en-US" sz="1800">
                <a:solidFill>
                  <a:srgbClr val="0070C0"/>
                </a:solidFill>
                <a:latin typeface="Calibri"/>
                <a:ea typeface="Calibri"/>
                <a:cs typeface="Calibri"/>
                <a:sym typeface="Calibri"/>
              </a:rPr>
              <a:t>Router</a:t>
            </a:r>
            <a:endParaRPr sz="1800">
              <a:solidFill>
                <a:srgbClr val="0070C0"/>
              </a:solidFill>
              <a:latin typeface="Calibri"/>
              <a:ea typeface="Calibri"/>
              <a:cs typeface="Calibri"/>
              <a:sym typeface="Calibri"/>
            </a:endParaRPr>
          </a:p>
        </p:txBody>
      </p:sp>
      <p:sp>
        <p:nvSpPr>
          <p:cNvPr id="172" name="Google Shape;172;p7"/>
          <p:cNvSpPr/>
          <p:nvPr/>
        </p:nvSpPr>
        <p:spPr>
          <a:xfrm>
            <a:off x="1054399" y="3826159"/>
            <a:ext cx="538013" cy="9621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7"/>
          <p:cNvSpPr txBox="1"/>
          <p:nvPr/>
        </p:nvSpPr>
        <p:spPr>
          <a:xfrm>
            <a:off x="120143" y="3692146"/>
            <a:ext cx="10398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FXO Card</a:t>
            </a:r>
            <a:endParaRPr sz="1800">
              <a:solidFill>
                <a:srgbClr val="0070C0"/>
              </a:solidFill>
              <a:latin typeface="Calibri"/>
              <a:ea typeface="Calibri"/>
              <a:cs typeface="Calibri"/>
              <a:sym typeface="Calibri"/>
            </a:endParaRPr>
          </a:p>
        </p:txBody>
      </p:sp>
      <p:sp>
        <p:nvSpPr>
          <p:cNvPr id="174" name="Google Shape;174;p7"/>
          <p:cNvSpPr txBox="1"/>
          <p:nvPr/>
        </p:nvSpPr>
        <p:spPr>
          <a:xfrm>
            <a:off x="4018506" y="785835"/>
            <a:ext cx="34362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0070C0"/>
                </a:solidFill>
                <a:latin typeface="Calibri"/>
                <a:ea typeface="Calibri"/>
                <a:cs typeface="Calibri"/>
                <a:sym typeface="Calibri"/>
              </a:rPr>
              <a:t>Old Architecture with Analog Line </a:t>
            </a:r>
            <a:endParaRPr b="1" sz="1800" u="sng">
              <a:solidFill>
                <a:srgbClr val="0070C0"/>
              </a:solidFill>
              <a:latin typeface="Calibri"/>
              <a:ea typeface="Calibri"/>
              <a:cs typeface="Calibri"/>
              <a:sym typeface="Calibri"/>
            </a:endParaRPr>
          </a:p>
        </p:txBody>
      </p:sp>
      <p:pic>
        <p:nvPicPr>
          <p:cNvPr id="175" name="Google Shape;175;p7"/>
          <p:cNvPicPr preferRelativeResize="0"/>
          <p:nvPr/>
        </p:nvPicPr>
        <p:blipFill rotWithShape="1">
          <a:blip r:embed="rId12">
            <a:alphaModFix/>
          </a:blip>
          <a:srcRect b="0" l="0" r="0" t="0"/>
          <a:stretch/>
        </p:blipFill>
        <p:spPr>
          <a:xfrm>
            <a:off x="681487" y="207380"/>
            <a:ext cx="1015884" cy="869563"/>
          </a:xfrm>
          <a:prstGeom prst="rect">
            <a:avLst/>
          </a:prstGeom>
          <a:noFill/>
          <a:ln>
            <a:noFill/>
          </a:ln>
        </p:spPr>
      </p:pic>
      <p:pic>
        <p:nvPicPr>
          <p:cNvPr id="176" name="Google Shape;176;p7"/>
          <p:cNvPicPr preferRelativeResize="0"/>
          <p:nvPr/>
        </p:nvPicPr>
        <p:blipFill rotWithShape="1">
          <a:blip r:embed="rId13">
            <a:alphaModFix/>
          </a:blip>
          <a:srcRect b="0" l="0" r="0" t="0"/>
          <a:stretch/>
        </p:blipFill>
        <p:spPr>
          <a:xfrm>
            <a:off x="10412082" y="207381"/>
            <a:ext cx="1518249" cy="767624"/>
          </a:xfrm>
          <a:prstGeom prst="rect">
            <a:avLst/>
          </a:prstGeom>
          <a:noFill/>
          <a:ln>
            <a:noFill/>
          </a:ln>
        </p:spPr>
      </p:pic>
      <p:sp>
        <p:nvSpPr>
          <p:cNvPr id="177" name="Google Shape;177;p7"/>
          <p:cNvSpPr txBox="1"/>
          <p:nvPr/>
        </p:nvSpPr>
        <p:spPr>
          <a:xfrm>
            <a:off x="9987515" y="4534514"/>
            <a:ext cx="1429833"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70C0"/>
                </a:solidFill>
                <a:latin typeface="Calibri"/>
                <a:ea typeface="Calibri"/>
                <a:cs typeface="Calibri"/>
                <a:sym typeface="Calibri"/>
              </a:rPr>
              <a:t>Sales Force</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USB Headphone</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IP Phone</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Soft Phone</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Agent PC</a:t>
            </a:r>
            <a:endParaRPr sz="1400">
              <a:solidFill>
                <a:srgbClr val="0070C0"/>
              </a:solidFill>
              <a:latin typeface="Calibri"/>
              <a:ea typeface="Calibri"/>
              <a:cs typeface="Calibri"/>
              <a:sym typeface="Calibri"/>
            </a:endParaRPr>
          </a:p>
        </p:txBody>
      </p:sp>
      <p:pic>
        <p:nvPicPr>
          <p:cNvPr descr="Untitled.jpg" id="178" name="Google Shape;178;p7"/>
          <p:cNvPicPr preferRelativeResize="0"/>
          <p:nvPr/>
        </p:nvPicPr>
        <p:blipFill rotWithShape="1">
          <a:blip r:embed="rId14">
            <a:alphaModFix/>
          </a:blip>
          <a:srcRect b="0" l="0" r="0" t="0"/>
          <a:stretch/>
        </p:blipFill>
        <p:spPr>
          <a:xfrm>
            <a:off x="9987515" y="5704065"/>
            <a:ext cx="1558872" cy="1068070"/>
          </a:xfrm>
          <a:prstGeom prst="rect">
            <a:avLst/>
          </a:prstGeom>
          <a:noFill/>
          <a:ln>
            <a:noFill/>
          </a:ln>
        </p:spPr>
      </p:pic>
      <p:grpSp>
        <p:nvGrpSpPr>
          <p:cNvPr id="179" name="Google Shape;179;p7"/>
          <p:cNvGrpSpPr/>
          <p:nvPr/>
        </p:nvGrpSpPr>
        <p:grpSpPr>
          <a:xfrm>
            <a:off x="1313406" y="4936343"/>
            <a:ext cx="2705100" cy="1601460"/>
            <a:chOff x="2882503" y="5486400"/>
            <a:chExt cx="2451497" cy="1452213"/>
          </a:xfrm>
        </p:grpSpPr>
        <p:sp>
          <p:nvSpPr>
            <p:cNvPr id="180" name="Google Shape;180;p7"/>
            <p:cNvSpPr/>
            <p:nvPr/>
          </p:nvSpPr>
          <p:spPr>
            <a:xfrm>
              <a:off x="3581506" y="5486400"/>
              <a:ext cx="1215390" cy="1216224"/>
            </a:xfrm>
            <a:prstGeom prst="quadArrowCallout">
              <a:avLst>
                <a:gd fmla="val 18515" name="adj1"/>
                <a:gd fmla="val 18515" name="adj2"/>
                <a:gd fmla="val 18515" name="adj3"/>
                <a:gd fmla="val 48123"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7"/>
            <p:cNvSpPr txBox="1"/>
            <p:nvPr/>
          </p:nvSpPr>
          <p:spPr>
            <a:xfrm>
              <a:off x="4496118" y="6395443"/>
              <a:ext cx="837882" cy="5193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a:solidFill>
                    <a:srgbClr val="8DA9DB"/>
                  </a:solidFill>
                  <a:latin typeface="Calibri"/>
                  <a:ea typeface="Calibri"/>
                  <a:cs typeface="Calibri"/>
                  <a:sym typeface="Calibri"/>
                </a:rPr>
                <a:t>Campaign Manager</a:t>
              </a:r>
              <a:endParaRPr/>
            </a:p>
          </p:txBody>
        </p:sp>
        <p:sp>
          <p:nvSpPr>
            <p:cNvPr id="182" name="Google Shape;182;p7"/>
            <p:cNvSpPr txBox="1"/>
            <p:nvPr/>
          </p:nvSpPr>
          <p:spPr>
            <a:xfrm>
              <a:off x="2882504" y="6211491"/>
              <a:ext cx="838649" cy="7271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a:solidFill>
                    <a:srgbClr val="8DA9DB"/>
                  </a:solidFill>
                  <a:latin typeface="Calibri"/>
                  <a:ea typeface="Calibri"/>
                  <a:cs typeface="Calibri"/>
                  <a:sym typeface="Calibri"/>
                </a:rPr>
                <a:t>Complete Recordings logs</a:t>
              </a:r>
              <a:endParaRPr b="1" i="1" sz="1200">
                <a:solidFill>
                  <a:srgbClr val="8DA9DB"/>
                </a:solidFill>
                <a:latin typeface="Calibri"/>
                <a:ea typeface="Calibri"/>
                <a:cs typeface="Calibri"/>
                <a:sym typeface="Calibri"/>
              </a:endParaRPr>
            </a:p>
          </p:txBody>
        </p:sp>
        <p:sp>
          <p:nvSpPr>
            <p:cNvPr id="183" name="Google Shape;183;p7"/>
            <p:cNvSpPr txBox="1"/>
            <p:nvPr/>
          </p:nvSpPr>
          <p:spPr>
            <a:xfrm>
              <a:off x="4608908" y="5486400"/>
              <a:ext cx="573168" cy="5193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a:solidFill>
                    <a:srgbClr val="8DA9DB"/>
                  </a:solidFill>
                  <a:latin typeface="Calibri"/>
                  <a:ea typeface="Calibri"/>
                  <a:cs typeface="Calibri"/>
                  <a:sym typeface="Calibri"/>
                </a:rPr>
                <a:t>Voice Logs</a:t>
              </a:r>
              <a:endParaRPr/>
            </a:p>
          </p:txBody>
        </p:sp>
        <p:sp>
          <p:nvSpPr>
            <p:cNvPr id="184" name="Google Shape;184;p7"/>
            <p:cNvSpPr txBox="1"/>
            <p:nvPr/>
          </p:nvSpPr>
          <p:spPr>
            <a:xfrm>
              <a:off x="2882503" y="5486400"/>
              <a:ext cx="777208" cy="5193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rgbClr val="8DA9DB"/>
                  </a:solidFill>
                  <a:latin typeface="Calibri"/>
                  <a:ea typeface="Calibri"/>
                  <a:cs typeface="Calibri"/>
                  <a:sym typeface="Calibri"/>
                </a:rPr>
                <a:t>25+ Reports</a:t>
              </a:r>
              <a:endParaRPr/>
            </a:p>
          </p:txBody>
        </p:sp>
      </p:grpSp>
      <p:pic>
        <p:nvPicPr>
          <p:cNvPr id="185" name="Google Shape;185;p7"/>
          <p:cNvPicPr preferRelativeResize="0"/>
          <p:nvPr/>
        </p:nvPicPr>
        <p:blipFill rotWithShape="1">
          <a:blip r:embed="rId15">
            <a:alphaModFix/>
          </a:blip>
          <a:srcRect b="0" l="0" r="0" t="0"/>
          <a:stretch/>
        </p:blipFill>
        <p:spPr>
          <a:xfrm>
            <a:off x="2342583" y="5227132"/>
            <a:ext cx="857250" cy="885825"/>
          </a:xfrm>
          <a:prstGeom prst="rect">
            <a:avLst/>
          </a:prstGeom>
          <a:noFill/>
          <a:ln>
            <a:noFill/>
          </a:ln>
        </p:spPr>
      </p:pic>
      <p:cxnSp>
        <p:nvCxnSpPr>
          <p:cNvPr id="186" name="Google Shape;186;p7"/>
          <p:cNvCxnSpPr/>
          <p:nvPr/>
        </p:nvCxnSpPr>
        <p:spPr>
          <a:xfrm flipH="1" rot="10800000">
            <a:off x="3556226" y="4295865"/>
            <a:ext cx="4585500" cy="1408200"/>
          </a:xfrm>
          <a:prstGeom prst="bentConnector3">
            <a:avLst>
              <a:gd fmla="val 50000" name="adj1"/>
            </a:avLst>
          </a:prstGeom>
          <a:noFill/>
          <a:ln cap="flat" cmpd="sng" w="9525">
            <a:solidFill>
              <a:schemeClr val="accent1"/>
            </a:solidFill>
            <a:prstDash val="solid"/>
            <a:miter lim="800000"/>
            <a:headEnd len="med" w="med" type="triangle"/>
            <a:tailEnd len="med" w="med" type="triangle"/>
          </a:ln>
        </p:spPr>
      </p:cxnSp>
      <p:sp>
        <p:nvSpPr>
          <p:cNvPr id="187" name="Google Shape;187;p7"/>
          <p:cNvSpPr txBox="1"/>
          <p:nvPr/>
        </p:nvSpPr>
        <p:spPr>
          <a:xfrm>
            <a:off x="3347047" y="207380"/>
            <a:ext cx="5415357" cy="70124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Calibri"/>
              <a:buNone/>
            </a:pPr>
            <a:r>
              <a:rPr b="1" lang="en-US" sz="2800" u="sng">
                <a:solidFill>
                  <a:schemeClr val="dk1"/>
                </a:solidFill>
                <a:latin typeface="Calibri"/>
                <a:ea typeface="Calibri"/>
                <a:cs typeface="Calibri"/>
                <a:sym typeface="Calibri"/>
              </a:rPr>
              <a:t>Call Flow And Architecture-Aajeevika </a:t>
            </a:r>
            <a:endParaRPr sz="2800">
              <a:solidFill>
                <a:schemeClr val="dk1"/>
              </a:solidFill>
              <a:latin typeface="Calibri"/>
              <a:ea typeface="Calibri"/>
              <a:cs typeface="Calibri"/>
              <a:sym typeface="Calibri"/>
            </a:endParaRPr>
          </a:p>
        </p:txBody>
      </p:sp>
      <p:sp>
        <p:nvSpPr>
          <p:cNvPr id="188" name="Google Shape;188;p7"/>
          <p:cNvSpPr txBox="1"/>
          <p:nvPr/>
        </p:nvSpPr>
        <p:spPr>
          <a:xfrm>
            <a:off x="10421187" y="1486855"/>
            <a:ext cx="15091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0070C0"/>
                </a:solidFill>
                <a:latin typeface="Calibri"/>
                <a:ea typeface="Calibri"/>
                <a:cs typeface="Calibri"/>
                <a:sym typeface="Calibri"/>
              </a:rPr>
              <a:t>Agent Floor</a:t>
            </a:r>
            <a:endParaRPr b="1" sz="1800" u="sng">
              <a:solidFill>
                <a:srgbClr val="0070C0"/>
              </a:solidFill>
              <a:latin typeface="Calibri"/>
              <a:ea typeface="Calibri"/>
              <a:cs typeface="Calibri"/>
              <a:sym typeface="Calibri"/>
            </a:endParaRPr>
          </a:p>
        </p:txBody>
      </p:sp>
      <p:pic>
        <p:nvPicPr>
          <p:cNvPr id="189" name="Google Shape;189;p7"/>
          <p:cNvPicPr preferRelativeResize="0"/>
          <p:nvPr/>
        </p:nvPicPr>
        <p:blipFill rotWithShape="1">
          <a:blip r:embed="rId16">
            <a:alphaModFix/>
          </a:blip>
          <a:srcRect b="0" l="0" r="0" t="0"/>
          <a:stretch/>
        </p:blipFill>
        <p:spPr>
          <a:xfrm>
            <a:off x="10739100" y="2919630"/>
            <a:ext cx="701218" cy="7012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8"/>
          <p:cNvSpPr txBox="1"/>
          <p:nvPr>
            <p:ph type="title"/>
          </p:nvPr>
        </p:nvSpPr>
        <p:spPr>
          <a:xfrm>
            <a:off x="3347047" y="207380"/>
            <a:ext cx="5415357" cy="7012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u="sng"/>
              <a:t>Call Flow And Architecture-Aajeevika </a:t>
            </a:r>
            <a:endParaRPr sz="2800"/>
          </a:p>
        </p:txBody>
      </p:sp>
      <p:pic>
        <p:nvPicPr>
          <p:cNvPr id="195" name="Google Shape;195;p8"/>
          <p:cNvPicPr preferRelativeResize="0"/>
          <p:nvPr/>
        </p:nvPicPr>
        <p:blipFill rotWithShape="1">
          <a:blip r:embed="rId3">
            <a:alphaModFix/>
          </a:blip>
          <a:srcRect b="0" l="0" r="0" t="0"/>
          <a:stretch/>
        </p:blipFill>
        <p:spPr>
          <a:xfrm>
            <a:off x="10245672" y="1881533"/>
            <a:ext cx="1614818" cy="1038097"/>
          </a:xfrm>
          <a:prstGeom prst="rect">
            <a:avLst/>
          </a:prstGeom>
          <a:noFill/>
          <a:ln>
            <a:noFill/>
          </a:ln>
        </p:spPr>
      </p:pic>
      <p:pic>
        <p:nvPicPr>
          <p:cNvPr id="196" name="Google Shape;196;p8"/>
          <p:cNvPicPr preferRelativeResize="0"/>
          <p:nvPr/>
        </p:nvPicPr>
        <p:blipFill rotWithShape="1">
          <a:blip r:embed="rId4">
            <a:alphaModFix/>
          </a:blip>
          <a:srcRect b="0" l="0" r="0" t="0"/>
          <a:stretch/>
        </p:blipFill>
        <p:spPr>
          <a:xfrm>
            <a:off x="8242300" y="3474702"/>
            <a:ext cx="1084076" cy="895350"/>
          </a:xfrm>
          <a:prstGeom prst="rect">
            <a:avLst/>
          </a:prstGeom>
          <a:noFill/>
          <a:ln>
            <a:noFill/>
          </a:ln>
        </p:spPr>
      </p:pic>
      <p:pic>
        <p:nvPicPr>
          <p:cNvPr id="197" name="Google Shape;197;p8"/>
          <p:cNvPicPr preferRelativeResize="0"/>
          <p:nvPr/>
        </p:nvPicPr>
        <p:blipFill rotWithShape="1">
          <a:blip r:embed="rId5">
            <a:alphaModFix/>
          </a:blip>
          <a:srcRect b="0" l="0" r="0" t="0"/>
          <a:stretch/>
        </p:blipFill>
        <p:spPr>
          <a:xfrm>
            <a:off x="1173587" y="3079531"/>
            <a:ext cx="1412025" cy="1412025"/>
          </a:xfrm>
          <a:prstGeom prst="rect">
            <a:avLst/>
          </a:prstGeom>
          <a:noFill/>
          <a:ln>
            <a:noFill/>
          </a:ln>
        </p:spPr>
      </p:pic>
      <p:pic>
        <p:nvPicPr>
          <p:cNvPr id="198" name="Google Shape;198;p8"/>
          <p:cNvPicPr preferRelativeResize="0"/>
          <p:nvPr/>
        </p:nvPicPr>
        <p:blipFill rotWithShape="1">
          <a:blip r:embed="rId6">
            <a:alphaModFix/>
          </a:blip>
          <a:srcRect b="0" l="0" r="0" t="0"/>
          <a:stretch/>
        </p:blipFill>
        <p:spPr>
          <a:xfrm>
            <a:off x="1892300" y="3292057"/>
            <a:ext cx="1140619" cy="1528664"/>
          </a:xfrm>
          <a:prstGeom prst="rect">
            <a:avLst/>
          </a:prstGeom>
          <a:noFill/>
          <a:ln>
            <a:noFill/>
          </a:ln>
        </p:spPr>
      </p:pic>
      <p:pic>
        <p:nvPicPr>
          <p:cNvPr id="199" name="Google Shape;199;p8"/>
          <p:cNvPicPr preferRelativeResize="0"/>
          <p:nvPr/>
        </p:nvPicPr>
        <p:blipFill rotWithShape="1">
          <a:blip r:embed="rId7">
            <a:alphaModFix/>
          </a:blip>
          <a:srcRect b="0" l="0" r="0" t="0"/>
          <a:stretch/>
        </p:blipFill>
        <p:spPr>
          <a:xfrm>
            <a:off x="4598359" y="3292057"/>
            <a:ext cx="1955800" cy="873125"/>
          </a:xfrm>
          <a:prstGeom prst="rect">
            <a:avLst/>
          </a:prstGeom>
          <a:noFill/>
          <a:ln>
            <a:noFill/>
          </a:ln>
        </p:spPr>
      </p:pic>
      <p:pic>
        <p:nvPicPr>
          <p:cNvPr id="200" name="Google Shape;200;p8"/>
          <p:cNvPicPr preferRelativeResize="0"/>
          <p:nvPr/>
        </p:nvPicPr>
        <p:blipFill rotWithShape="1">
          <a:blip r:embed="rId8">
            <a:alphaModFix/>
          </a:blip>
          <a:srcRect b="0" l="0" r="0" t="0"/>
          <a:stretch/>
        </p:blipFill>
        <p:spPr>
          <a:xfrm>
            <a:off x="10739100" y="2919630"/>
            <a:ext cx="701218" cy="701218"/>
          </a:xfrm>
          <a:prstGeom prst="rect">
            <a:avLst/>
          </a:prstGeom>
          <a:noFill/>
          <a:ln>
            <a:noFill/>
          </a:ln>
        </p:spPr>
      </p:pic>
      <p:pic>
        <p:nvPicPr>
          <p:cNvPr id="201" name="Google Shape;201;p8"/>
          <p:cNvPicPr preferRelativeResize="0"/>
          <p:nvPr/>
        </p:nvPicPr>
        <p:blipFill rotWithShape="1">
          <a:blip r:embed="rId9">
            <a:alphaModFix/>
          </a:blip>
          <a:srcRect b="0" l="0" r="0" t="0"/>
          <a:stretch/>
        </p:blipFill>
        <p:spPr>
          <a:xfrm>
            <a:off x="10458374" y="3788531"/>
            <a:ext cx="712832" cy="643361"/>
          </a:xfrm>
          <a:prstGeom prst="rect">
            <a:avLst/>
          </a:prstGeom>
          <a:noFill/>
          <a:ln>
            <a:noFill/>
          </a:ln>
        </p:spPr>
      </p:pic>
      <p:pic>
        <p:nvPicPr>
          <p:cNvPr id="202" name="Google Shape;202;p8"/>
          <p:cNvPicPr preferRelativeResize="0"/>
          <p:nvPr/>
        </p:nvPicPr>
        <p:blipFill rotWithShape="1">
          <a:blip r:embed="rId10">
            <a:alphaModFix/>
          </a:blip>
          <a:srcRect b="0" l="0" r="0" t="0"/>
          <a:stretch/>
        </p:blipFill>
        <p:spPr>
          <a:xfrm>
            <a:off x="11353800" y="3759440"/>
            <a:ext cx="576530" cy="684248"/>
          </a:xfrm>
          <a:prstGeom prst="rect">
            <a:avLst/>
          </a:prstGeom>
          <a:noFill/>
          <a:ln>
            <a:noFill/>
          </a:ln>
        </p:spPr>
      </p:pic>
      <p:cxnSp>
        <p:nvCxnSpPr>
          <p:cNvPr id="203" name="Google Shape;203;p8"/>
          <p:cNvCxnSpPr/>
          <p:nvPr/>
        </p:nvCxnSpPr>
        <p:spPr>
          <a:xfrm flipH="1" rot="10800000">
            <a:off x="3131329" y="3785610"/>
            <a:ext cx="1327200" cy="2736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cxnSp>
        <p:nvCxnSpPr>
          <p:cNvPr id="204" name="Google Shape;204;p8"/>
          <p:cNvCxnSpPr/>
          <p:nvPr/>
        </p:nvCxnSpPr>
        <p:spPr>
          <a:xfrm>
            <a:off x="6554159" y="3704819"/>
            <a:ext cx="1524000" cy="2427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cxnSp>
        <p:nvCxnSpPr>
          <p:cNvPr id="205" name="Google Shape;205;p8"/>
          <p:cNvCxnSpPr/>
          <p:nvPr/>
        </p:nvCxnSpPr>
        <p:spPr>
          <a:xfrm flipH="1" rot="10800000">
            <a:off x="6266971" y="2906538"/>
            <a:ext cx="3530700" cy="5919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sp>
        <p:nvSpPr>
          <p:cNvPr id="206" name="Google Shape;206;p8"/>
          <p:cNvSpPr/>
          <p:nvPr/>
        </p:nvSpPr>
        <p:spPr>
          <a:xfrm>
            <a:off x="9534892" y="1308100"/>
            <a:ext cx="244107" cy="5461000"/>
          </a:xfrm>
          <a:prstGeom prst="corner">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8"/>
          <p:cNvSpPr txBox="1"/>
          <p:nvPr/>
        </p:nvSpPr>
        <p:spPr>
          <a:xfrm>
            <a:off x="5170076" y="3292057"/>
            <a:ext cx="16881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Calibri"/>
                <a:ea typeface="Calibri"/>
                <a:cs typeface="Calibri"/>
                <a:sym typeface="Calibri"/>
              </a:rPr>
              <a:t>Switch</a:t>
            </a:r>
            <a:endParaRPr b="1" sz="1800">
              <a:solidFill>
                <a:schemeClr val="accent1"/>
              </a:solidFill>
              <a:latin typeface="Calibri"/>
              <a:ea typeface="Calibri"/>
              <a:cs typeface="Calibri"/>
              <a:sym typeface="Calibri"/>
            </a:endParaRPr>
          </a:p>
        </p:txBody>
      </p:sp>
      <p:sp>
        <p:nvSpPr>
          <p:cNvPr id="208" name="Google Shape;208;p8"/>
          <p:cNvSpPr txBox="1"/>
          <p:nvPr/>
        </p:nvSpPr>
        <p:spPr>
          <a:xfrm>
            <a:off x="2152853" y="3639115"/>
            <a:ext cx="255365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Avyukta</a:t>
            </a:r>
            <a:endParaRPr/>
          </a:p>
          <a:p>
            <a:pPr indent="0" lvl="0" marL="0" marR="0" rtl="0" algn="l">
              <a:spcBef>
                <a:spcPts val="0"/>
              </a:spcBef>
              <a:spcAft>
                <a:spcPts val="0"/>
              </a:spcAft>
              <a:buNone/>
            </a:pPr>
            <a:r>
              <a:rPr lang="en-US" sz="1800">
                <a:solidFill>
                  <a:srgbClr val="FFFF00"/>
                </a:solidFill>
                <a:latin typeface="Calibri"/>
                <a:ea typeface="Calibri"/>
                <a:cs typeface="Calibri"/>
                <a:sym typeface="Calibri"/>
              </a:rPr>
              <a:t>Dialer</a:t>
            </a:r>
            <a:endParaRPr/>
          </a:p>
          <a:p>
            <a:pPr indent="0" lvl="0" marL="0" marR="0" rtl="0" algn="l">
              <a:spcBef>
                <a:spcPts val="0"/>
              </a:spcBef>
              <a:spcAft>
                <a:spcPts val="0"/>
              </a:spcAft>
              <a:buNone/>
            </a:pPr>
            <a:r>
              <a:rPr lang="en-US" sz="1800">
                <a:solidFill>
                  <a:srgbClr val="FFFF00"/>
                </a:solidFill>
                <a:latin typeface="Calibri"/>
                <a:ea typeface="Calibri"/>
                <a:cs typeface="Calibri"/>
                <a:sym typeface="Calibri"/>
              </a:rPr>
              <a:t>Server</a:t>
            </a:r>
            <a:endParaRPr sz="1800">
              <a:solidFill>
                <a:srgbClr val="FFFF00"/>
              </a:solidFill>
              <a:latin typeface="Calibri"/>
              <a:ea typeface="Calibri"/>
              <a:cs typeface="Calibri"/>
              <a:sym typeface="Calibri"/>
            </a:endParaRPr>
          </a:p>
        </p:txBody>
      </p:sp>
      <p:sp>
        <p:nvSpPr>
          <p:cNvPr id="209" name="Google Shape;209;p8"/>
          <p:cNvSpPr txBox="1"/>
          <p:nvPr/>
        </p:nvSpPr>
        <p:spPr>
          <a:xfrm>
            <a:off x="10421187" y="1486855"/>
            <a:ext cx="15091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0070C0"/>
                </a:solidFill>
                <a:latin typeface="Calibri"/>
                <a:ea typeface="Calibri"/>
                <a:cs typeface="Calibri"/>
                <a:sym typeface="Calibri"/>
              </a:rPr>
              <a:t>Agent Floor</a:t>
            </a:r>
            <a:endParaRPr b="1" sz="1800" u="sng">
              <a:solidFill>
                <a:srgbClr val="0070C0"/>
              </a:solidFill>
              <a:latin typeface="Calibri"/>
              <a:ea typeface="Calibri"/>
              <a:cs typeface="Calibri"/>
              <a:sym typeface="Calibri"/>
            </a:endParaRPr>
          </a:p>
        </p:txBody>
      </p:sp>
      <p:cxnSp>
        <p:nvCxnSpPr>
          <p:cNvPr id="210" name="Google Shape;210;p8"/>
          <p:cNvCxnSpPr/>
          <p:nvPr/>
        </p:nvCxnSpPr>
        <p:spPr>
          <a:xfrm>
            <a:off x="1619250" y="2209009"/>
            <a:ext cx="152400" cy="1094957"/>
          </a:xfrm>
          <a:prstGeom prst="straightConnector1">
            <a:avLst/>
          </a:prstGeom>
          <a:noFill/>
          <a:ln cap="flat" cmpd="sng" w="9525">
            <a:solidFill>
              <a:schemeClr val="accent1"/>
            </a:solidFill>
            <a:prstDash val="solid"/>
            <a:miter lim="800000"/>
            <a:headEnd len="sm" w="sm" type="none"/>
            <a:tailEnd len="med" w="med" type="triangle"/>
          </a:ln>
        </p:spPr>
      </p:cxnSp>
      <p:cxnSp>
        <p:nvCxnSpPr>
          <p:cNvPr id="211" name="Google Shape;211;p8"/>
          <p:cNvCxnSpPr/>
          <p:nvPr/>
        </p:nvCxnSpPr>
        <p:spPr>
          <a:xfrm>
            <a:off x="1433505" y="2641600"/>
            <a:ext cx="266700" cy="856838"/>
          </a:xfrm>
          <a:prstGeom prst="straightConnector1">
            <a:avLst/>
          </a:prstGeom>
          <a:noFill/>
          <a:ln cap="flat" cmpd="sng" w="9525">
            <a:solidFill>
              <a:schemeClr val="accent1"/>
            </a:solidFill>
            <a:prstDash val="solid"/>
            <a:miter lim="800000"/>
            <a:headEnd len="sm" w="sm" type="none"/>
            <a:tailEnd len="med" w="med" type="triangle"/>
          </a:ln>
        </p:spPr>
      </p:cxnSp>
      <p:cxnSp>
        <p:nvCxnSpPr>
          <p:cNvPr id="212" name="Google Shape;212;p8"/>
          <p:cNvCxnSpPr/>
          <p:nvPr/>
        </p:nvCxnSpPr>
        <p:spPr>
          <a:xfrm>
            <a:off x="1222792" y="2672257"/>
            <a:ext cx="477413" cy="1143943"/>
          </a:xfrm>
          <a:prstGeom prst="straightConnector1">
            <a:avLst/>
          </a:prstGeom>
          <a:noFill/>
          <a:ln cap="flat" cmpd="sng" w="9525">
            <a:solidFill>
              <a:schemeClr val="accent1"/>
            </a:solidFill>
            <a:prstDash val="solid"/>
            <a:miter lim="800000"/>
            <a:headEnd len="sm" w="sm" type="none"/>
            <a:tailEnd len="med" w="med" type="triangle"/>
          </a:ln>
        </p:spPr>
      </p:cxnSp>
      <p:sp>
        <p:nvSpPr>
          <p:cNvPr id="213" name="Google Shape;213;p8"/>
          <p:cNvSpPr txBox="1"/>
          <p:nvPr/>
        </p:nvSpPr>
        <p:spPr>
          <a:xfrm>
            <a:off x="2264495" y="2332902"/>
            <a:ext cx="9661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PRI Line</a:t>
            </a:r>
            <a:endParaRPr sz="1800">
              <a:solidFill>
                <a:srgbClr val="0070C0"/>
              </a:solidFill>
              <a:latin typeface="Calibri"/>
              <a:ea typeface="Calibri"/>
              <a:cs typeface="Calibri"/>
              <a:sym typeface="Calibri"/>
            </a:endParaRPr>
          </a:p>
        </p:txBody>
      </p:sp>
      <p:pic>
        <p:nvPicPr>
          <p:cNvPr id="214" name="Google Shape;214;p8"/>
          <p:cNvPicPr preferRelativeResize="0"/>
          <p:nvPr/>
        </p:nvPicPr>
        <p:blipFill rotWithShape="1">
          <a:blip r:embed="rId11">
            <a:alphaModFix/>
          </a:blip>
          <a:srcRect b="0" l="0" r="0" t="0"/>
          <a:stretch/>
        </p:blipFill>
        <p:spPr>
          <a:xfrm>
            <a:off x="3609413" y="2581943"/>
            <a:ext cx="1107981" cy="753591"/>
          </a:xfrm>
          <a:prstGeom prst="rect">
            <a:avLst/>
          </a:prstGeom>
          <a:noFill/>
          <a:ln>
            <a:noFill/>
          </a:ln>
        </p:spPr>
      </p:pic>
      <p:sp>
        <p:nvSpPr>
          <p:cNvPr id="215" name="Google Shape;215;p8"/>
          <p:cNvSpPr txBox="1"/>
          <p:nvPr/>
        </p:nvSpPr>
        <p:spPr>
          <a:xfrm>
            <a:off x="5672074" y="2719478"/>
            <a:ext cx="15768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Wi-Fi</a:t>
            </a:r>
            <a:endParaRPr/>
          </a:p>
          <a:p>
            <a:pPr indent="0" lvl="0" marL="0" marR="0" rtl="0" algn="l">
              <a:spcBef>
                <a:spcPts val="0"/>
              </a:spcBef>
              <a:spcAft>
                <a:spcPts val="0"/>
              </a:spcAft>
              <a:buNone/>
            </a:pPr>
            <a:r>
              <a:rPr lang="en-US" sz="1800">
                <a:solidFill>
                  <a:srgbClr val="0070C0"/>
                </a:solidFill>
                <a:latin typeface="Calibri"/>
                <a:ea typeface="Calibri"/>
                <a:cs typeface="Calibri"/>
                <a:sym typeface="Calibri"/>
              </a:rPr>
              <a:t>Router</a:t>
            </a:r>
            <a:endParaRPr sz="1800">
              <a:solidFill>
                <a:srgbClr val="0070C0"/>
              </a:solidFill>
              <a:latin typeface="Calibri"/>
              <a:ea typeface="Calibri"/>
              <a:cs typeface="Calibri"/>
              <a:sym typeface="Calibri"/>
            </a:endParaRPr>
          </a:p>
        </p:txBody>
      </p:sp>
      <p:sp>
        <p:nvSpPr>
          <p:cNvPr id="216" name="Google Shape;216;p8"/>
          <p:cNvSpPr/>
          <p:nvPr/>
        </p:nvSpPr>
        <p:spPr>
          <a:xfrm>
            <a:off x="1054399" y="3826159"/>
            <a:ext cx="538013" cy="9621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8"/>
          <p:cNvSpPr txBox="1"/>
          <p:nvPr/>
        </p:nvSpPr>
        <p:spPr>
          <a:xfrm>
            <a:off x="120143" y="3692146"/>
            <a:ext cx="9718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PRI Card</a:t>
            </a:r>
            <a:endParaRPr sz="1800">
              <a:solidFill>
                <a:srgbClr val="0070C0"/>
              </a:solidFill>
              <a:latin typeface="Calibri"/>
              <a:ea typeface="Calibri"/>
              <a:cs typeface="Calibri"/>
              <a:sym typeface="Calibri"/>
            </a:endParaRPr>
          </a:p>
        </p:txBody>
      </p:sp>
      <p:sp>
        <p:nvSpPr>
          <p:cNvPr id="218" name="Google Shape;218;p8"/>
          <p:cNvSpPr txBox="1"/>
          <p:nvPr/>
        </p:nvSpPr>
        <p:spPr>
          <a:xfrm>
            <a:off x="9987515" y="4534514"/>
            <a:ext cx="1429833"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70C0"/>
                </a:solidFill>
                <a:latin typeface="Calibri"/>
                <a:ea typeface="Calibri"/>
                <a:cs typeface="Calibri"/>
                <a:sym typeface="Calibri"/>
              </a:rPr>
              <a:t>Sales Force</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USB Headphone</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IP Phone</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Soft Phone</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Agent PC</a:t>
            </a:r>
            <a:endParaRPr sz="1400">
              <a:solidFill>
                <a:srgbClr val="0070C0"/>
              </a:solidFill>
              <a:latin typeface="Calibri"/>
              <a:ea typeface="Calibri"/>
              <a:cs typeface="Calibri"/>
              <a:sym typeface="Calibri"/>
            </a:endParaRPr>
          </a:p>
        </p:txBody>
      </p:sp>
      <p:sp>
        <p:nvSpPr>
          <p:cNvPr id="219" name="Google Shape;219;p8"/>
          <p:cNvSpPr txBox="1"/>
          <p:nvPr/>
        </p:nvSpPr>
        <p:spPr>
          <a:xfrm>
            <a:off x="4018506" y="741734"/>
            <a:ext cx="34996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0070C0"/>
                </a:solidFill>
                <a:latin typeface="Calibri"/>
                <a:ea typeface="Calibri"/>
                <a:cs typeface="Calibri"/>
                <a:sym typeface="Calibri"/>
              </a:rPr>
              <a:t>Existing Architecture with PRI Line </a:t>
            </a:r>
            <a:endParaRPr b="1" sz="1800" u="sng">
              <a:solidFill>
                <a:srgbClr val="0070C0"/>
              </a:solidFill>
              <a:latin typeface="Calibri"/>
              <a:ea typeface="Calibri"/>
              <a:cs typeface="Calibri"/>
              <a:sym typeface="Calibri"/>
            </a:endParaRPr>
          </a:p>
        </p:txBody>
      </p:sp>
      <p:pic>
        <p:nvPicPr>
          <p:cNvPr id="220" name="Google Shape;220;p8"/>
          <p:cNvPicPr preferRelativeResize="0"/>
          <p:nvPr/>
        </p:nvPicPr>
        <p:blipFill rotWithShape="1">
          <a:blip r:embed="rId12">
            <a:alphaModFix/>
          </a:blip>
          <a:srcRect b="0" l="0" r="0" t="0"/>
          <a:stretch/>
        </p:blipFill>
        <p:spPr>
          <a:xfrm>
            <a:off x="933220" y="2052070"/>
            <a:ext cx="948067" cy="948067"/>
          </a:xfrm>
          <a:prstGeom prst="rect">
            <a:avLst/>
          </a:prstGeom>
          <a:noFill/>
          <a:ln>
            <a:noFill/>
          </a:ln>
        </p:spPr>
      </p:pic>
      <p:pic>
        <p:nvPicPr>
          <p:cNvPr id="221" name="Google Shape;221;p8"/>
          <p:cNvPicPr preferRelativeResize="0"/>
          <p:nvPr/>
        </p:nvPicPr>
        <p:blipFill rotWithShape="1">
          <a:blip r:embed="rId13">
            <a:alphaModFix/>
          </a:blip>
          <a:srcRect b="0" l="0" r="0" t="0"/>
          <a:stretch/>
        </p:blipFill>
        <p:spPr>
          <a:xfrm>
            <a:off x="681487" y="207380"/>
            <a:ext cx="1015884" cy="869563"/>
          </a:xfrm>
          <a:prstGeom prst="rect">
            <a:avLst/>
          </a:prstGeom>
          <a:noFill/>
          <a:ln>
            <a:noFill/>
          </a:ln>
        </p:spPr>
      </p:pic>
      <p:pic>
        <p:nvPicPr>
          <p:cNvPr id="222" name="Google Shape;222;p8"/>
          <p:cNvPicPr preferRelativeResize="0"/>
          <p:nvPr/>
        </p:nvPicPr>
        <p:blipFill rotWithShape="1">
          <a:blip r:embed="rId14">
            <a:alphaModFix/>
          </a:blip>
          <a:srcRect b="0" l="0" r="0" t="0"/>
          <a:stretch/>
        </p:blipFill>
        <p:spPr>
          <a:xfrm>
            <a:off x="10412082" y="207381"/>
            <a:ext cx="1518249" cy="767624"/>
          </a:xfrm>
          <a:prstGeom prst="rect">
            <a:avLst/>
          </a:prstGeom>
          <a:noFill/>
          <a:ln>
            <a:noFill/>
          </a:ln>
        </p:spPr>
      </p:pic>
      <p:pic>
        <p:nvPicPr>
          <p:cNvPr descr="10125-blue-cloud-design.png" id="223" name="Google Shape;223;p8"/>
          <p:cNvPicPr preferRelativeResize="0"/>
          <p:nvPr/>
        </p:nvPicPr>
        <p:blipFill rotWithShape="1">
          <a:blip r:embed="rId15">
            <a:alphaModFix/>
          </a:blip>
          <a:srcRect b="0" l="0" r="0" t="0"/>
          <a:stretch/>
        </p:blipFill>
        <p:spPr>
          <a:xfrm>
            <a:off x="1774934" y="784425"/>
            <a:ext cx="1572114" cy="1358671"/>
          </a:xfrm>
          <a:prstGeom prst="rect">
            <a:avLst/>
          </a:prstGeom>
          <a:noFill/>
          <a:ln>
            <a:noFill/>
          </a:ln>
        </p:spPr>
      </p:pic>
      <p:sp>
        <p:nvSpPr>
          <p:cNvPr id="224" name="Google Shape;224;p8"/>
          <p:cNvSpPr txBox="1"/>
          <p:nvPr/>
        </p:nvSpPr>
        <p:spPr>
          <a:xfrm>
            <a:off x="1787648" y="1038880"/>
            <a:ext cx="152998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Calibri"/>
                <a:ea typeface="Calibri"/>
                <a:cs typeface="Calibri"/>
                <a:sym typeface="Calibri"/>
              </a:rPr>
              <a:t>1800-1800-999 Inbound Calls from /to India PSTN Network </a:t>
            </a:r>
            <a:endParaRPr/>
          </a:p>
        </p:txBody>
      </p:sp>
      <p:cxnSp>
        <p:nvCxnSpPr>
          <p:cNvPr id="225" name="Google Shape;225;p8"/>
          <p:cNvCxnSpPr>
            <a:stCxn id="226" idx="3"/>
          </p:cNvCxnSpPr>
          <p:nvPr/>
        </p:nvCxnSpPr>
        <p:spPr>
          <a:xfrm>
            <a:off x="6491811" y="2036941"/>
            <a:ext cx="2889600" cy="363000"/>
          </a:xfrm>
          <a:prstGeom prst="bentConnector3">
            <a:avLst>
              <a:gd fmla="val 50001" name="adj1"/>
            </a:avLst>
          </a:prstGeom>
          <a:noFill/>
          <a:ln cap="flat" cmpd="sng" w="9525">
            <a:solidFill>
              <a:schemeClr val="accent1"/>
            </a:solidFill>
            <a:prstDash val="solid"/>
            <a:miter lim="800000"/>
            <a:headEnd len="med" w="med" type="stealth"/>
            <a:tailEnd len="med" w="med" type="stealth"/>
          </a:ln>
        </p:spPr>
      </p:cxnSp>
      <p:pic>
        <p:nvPicPr>
          <p:cNvPr id="227" name="Google Shape;227;p8"/>
          <p:cNvPicPr preferRelativeResize="0"/>
          <p:nvPr/>
        </p:nvPicPr>
        <p:blipFill rotWithShape="1">
          <a:blip r:embed="rId16">
            <a:alphaModFix/>
          </a:blip>
          <a:srcRect b="0" l="0" r="0" t="0"/>
          <a:stretch/>
        </p:blipFill>
        <p:spPr>
          <a:xfrm>
            <a:off x="1174843" y="1107600"/>
            <a:ext cx="485775" cy="419100"/>
          </a:xfrm>
          <a:prstGeom prst="rect">
            <a:avLst/>
          </a:prstGeom>
          <a:noFill/>
          <a:ln>
            <a:noFill/>
          </a:ln>
        </p:spPr>
      </p:pic>
      <p:sp>
        <p:nvSpPr>
          <p:cNvPr id="228" name="Google Shape;228;p8"/>
          <p:cNvSpPr txBox="1"/>
          <p:nvPr/>
        </p:nvSpPr>
        <p:spPr>
          <a:xfrm>
            <a:off x="224541" y="1541097"/>
            <a:ext cx="14097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Calibri"/>
                <a:ea typeface="Calibri"/>
                <a:cs typeface="Calibri"/>
                <a:sym typeface="Calibri"/>
              </a:rPr>
              <a:t>from / to PSTN Incoming Number</a:t>
            </a:r>
            <a:endParaRPr b="1" i="1" sz="1200">
              <a:solidFill>
                <a:schemeClr val="dk1"/>
              </a:solidFill>
              <a:latin typeface="Calibri"/>
              <a:ea typeface="Calibri"/>
              <a:cs typeface="Calibri"/>
              <a:sym typeface="Calibri"/>
            </a:endParaRPr>
          </a:p>
        </p:txBody>
      </p:sp>
      <p:pic>
        <p:nvPicPr>
          <p:cNvPr descr="10125-blue-cloud-design.png" id="226" name="Google Shape;226;p8"/>
          <p:cNvPicPr preferRelativeResize="0"/>
          <p:nvPr/>
        </p:nvPicPr>
        <p:blipFill rotWithShape="1">
          <a:blip r:embed="rId17">
            <a:alphaModFix/>
          </a:blip>
          <a:srcRect b="0" l="0" r="0" t="0"/>
          <a:stretch/>
        </p:blipFill>
        <p:spPr>
          <a:xfrm>
            <a:off x="4296696" y="1453535"/>
            <a:ext cx="2195115" cy="1166812"/>
          </a:xfrm>
          <a:prstGeom prst="rect">
            <a:avLst/>
          </a:prstGeom>
          <a:noFill/>
          <a:ln>
            <a:noFill/>
          </a:ln>
        </p:spPr>
      </p:pic>
      <p:sp>
        <p:nvSpPr>
          <p:cNvPr id="229" name="Google Shape;229;p8"/>
          <p:cNvSpPr txBox="1"/>
          <p:nvPr/>
        </p:nvSpPr>
        <p:spPr>
          <a:xfrm>
            <a:off x="4478016" y="1570533"/>
            <a:ext cx="179548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Calibri"/>
                <a:ea typeface="Calibri"/>
                <a:cs typeface="Calibri"/>
                <a:sym typeface="Calibri"/>
              </a:rPr>
              <a:t>Call Backs /Outbound from PRI</a:t>
            </a:r>
            <a:endParaRPr b="1" i="1" sz="1600">
              <a:solidFill>
                <a:schemeClr val="dk1"/>
              </a:solidFill>
              <a:latin typeface="Calibri"/>
              <a:ea typeface="Calibri"/>
              <a:cs typeface="Calibri"/>
              <a:sym typeface="Calibri"/>
            </a:endParaRPr>
          </a:p>
        </p:txBody>
      </p:sp>
      <p:cxnSp>
        <p:nvCxnSpPr>
          <p:cNvPr id="230" name="Google Shape;230;p8"/>
          <p:cNvCxnSpPr>
            <a:endCxn id="226" idx="1"/>
          </p:cNvCxnSpPr>
          <p:nvPr/>
        </p:nvCxnSpPr>
        <p:spPr>
          <a:xfrm>
            <a:off x="3634596" y="1471441"/>
            <a:ext cx="662100" cy="565500"/>
          </a:xfrm>
          <a:prstGeom prst="bentConnector3">
            <a:avLst>
              <a:gd fmla="val 50000" name="adj1"/>
            </a:avLst>
          </a:prstGeom>
          <a:noFill/>
          <a:ln cap="flat" cmpd="sng" w="9525">
            <a:solidFill>
              <a:schemeClr val="accent1"/>
            </a:solidFill>
            <a:prstDash val="solid"/>
            <a:miter lim="800000"/>
            <a:headEnd len="med" w="med" type="triangle"/>
            <a:tailEnd len="med" w="med" type="triangle"/>
          </a:ln>
        </p:spPr>
      </p:cxnSp>
      <p:sp>
        <p:nvSpPr>
          <p:cNvPr id="231" name="Google Shape;231;p8"/>
          <p:cNvSpPr/>
          <p:nvPr/>
        </p:nvSpPr>
        <p:spPr>
          <a:xfrm>
            <a:off x="1879599" y="2424479"/>
            <a:ext cx="390648" cy="186178"/>
          </a:xfrm>
          <a:prstGeom prst="leftArrow">
            <a:avLst>
              <a:gd fmla="val 5747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ntitled.jpg" id="232" name="Google Shape;232;p8"/>
          <p:cNvPicPr preferRelativeResize="0"/>
          <p:nvPr/>
        </p:nvPicPr>
        <p:blipFill rotWithShape="1">
          <a:blip r:embed="rId18">
            <a:alphaModFix/>
          </a:blip>
          <a:srcRect b="0" l="0" r="0" t="0"/>
          <a:stretch/>
        </p:blipFill>
        <p:spPr>
          <a:xfrm>
            <a:off x="9987515" y="5704065"/>
            <a:ext cx="1558872" cy="1068070"/>
          </a:xfrm>
          <a:prstGeom prst="rect">
            <a:avLst/>
          </a:prstGeom>
          <a:noFill/>
          <a:ln>
            <a:noFill/>
          </a:ln>
        </p:spPr>
      </p:pic>
      <p:grpSp>
        <p:nvGrpSpPr>
          <p:cNvPr id="233" name="Google Shape;233;p8"/>
          <p:cNvGrpSpPr/>
          <p:nvPr/>
        </p:nvGrpSpPr>
        <p:grpSpPr>
          <a:xfrm>
            <a:off x="1313406" y="4936343"/>
            <a:ext cx="2705100" cy="1601460"/>
            <a:chOff x="2882503" y="5486400"/>
            <a:chExt cx="2451497" cy="1452213"/>
          </a:xfrm>
        </p:grpSpPr>
        <p:sp>
          <p:nvSpPr>
            <p:cNvPr id="234" name="Google Shape;234;p8"/>
            <p:cNvSpPr/>
            <p:nvPr/>
          </p:nvSpPr>
          <p:spPr>
            <a:xfrm>
              <a:off x="3581506" y="5486400"/>
              <a:ext cx="1215390" cy="1216224"/>
            </a:xfrm>
            <a:prstGeom prst="quadArrowCallout">
              <a:avLst>
                <a:gd fmla="val 18515" name="adj1"/>
                <a:gd fmla="val 18515" name="adj2"/>
                <a:gd fmla="val 18515" name="adj3"/>
                <a:gd fmla="val 48123"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8"/>
            <p:cNvSpPr txBox="1"/>
            <p:nvPr/>
          </p:nvSpPr>
          <p:spPr>
            <a:xfrm>
              <a:off x="4496118" y="6395443"/>
              <a:ext cx="837882" cy="5193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a:solidFill>
                    <a:srgbClr val="8DA9DB"/>
                  </a:solidFill>
                  <a:latin typeface="Calibri"/>
                  <a:ea typeface="Calibri"/>
                  <a:cs typeface="Calibri"/>
                  <a:sym typeface="Calibri"/>
                </a:rPr>
                <a:t>Campaign Manager</a:t>
              </a:r>
              <a:endParaRPr/>
            </a:p>
          </p:txBody>
        </p:sp>
        <p:sp>
          <p:nvSpPr>
            <p:cNvPr id="236" name="Google Shape;236;p8"/>
            <p:cNvSpPr txBox="1"/>
            <p:nvPr/>
          </p:nvSpPr>
          <p:spPr>
            <a:xfrm>
              <a:off x="2882504" y="6211491"/>
              <a:ext cx="838649" cy="7271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a:solidFill>
                    <a:srgbClr val="8DA9DB"/>
                  </a:solidFill>
                  <a:latin typeface="Calibri"/>
                  <a:ea typeface="Calibri"/>
                  <a:cs typeface="Calibri"/>
                  <a:sym typeface="Calibri"/>
                </a:rPr>
                <a:t>Complete Recordings logs</a:t>
              </a:r>
              <a:endParaRPr b="1" i="1" sz="1200">
                <a:solidFill>
                  <a:srgbClr val="8DA9DB"/>
                </a:solidFill>
                <a:latin typeface="Calibri"/>
                <a:ea typeface="Calibri"/>
                <a:cs typeface="Calibri"/>
                <a:sym typeface="Calibri"/>
              </a:endParaRPr>
            </a:p>
          </p:txBody>
        </p:sp>
        <p:sp>
          <p:nvSpPr>
            <p:cNvPr id="237" name="Google Shape;237;p8"/>
            <p:cNvSpPr txBox="1"/>
            <p:nvPr/>
          </p:nvSpPr>
          <p:spPr>
            <a:xfrm>
              <a:off x="4608908" y="5486400"/>
              <a:ext cx="573168" cy="5193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a:solidFill>
                    <a:srgbClr val="8DA9DB"/>
                  </a:solidFill>
                  <a:latin typeface="Calibri"/>
                  <a:ea typeface="Calibri"/>
                  <a:cs typeface="Calibri"/>
                  <a:sym typeface="Calibri"/>
                </a:rPr>
                <a:t>Voice Logs</a:t>
              </a:r>
              <a:endParaRPr/>
            </a:p>
          </p:txBody>
        </p:sp>
        <p:sp>
          <p:nvSpPr>
            <p:cNvPr id="238" name="Google Shape;238;p8"/>
            <p:cNvSpPr txBox="1"/>
            <p:nvPr/>
          </p:nvSpPr>
          <p:spPr>
            <a:xfrm>
              <a:off x="2882503" y="5486400"/>
              <a:ext cx="777208" cy="5193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rgbClr val="8DA9DB"/>
                  </a:solidFill>
                  <a:latin typeface="Calibri"/>
                  <a:ea typeface="Calibri"/>
                  <a:cs typeface="Calibri"/>
                  <a:sym typeface="Calibri"/>
                </a:rPr>
                <a:t>25+ Reports</a:t>
              </a:r>
              <a:endParaRPr/>
            </a:p>
          </p:txBody>
        </p:sp>
      </p:grpSp>
      <p:pic>
        <p:nvPicPr>
          <p:cNvPr id="239" name="Google Shape;239;p8"/>
          <p:cNvPicPr preferRelativeResize="0"/>
          <p:nvPr/>
        </p:nvPicPr>
        <p:blipFill rotWithShape="1">
          <a:blip r:embed="rId19">
            <a:alphaModFix/>
          </a:blip>
          <a:srcRect b="0" l="0" r="0" t="0"/>
          <a:stretch/>
        </p:blipFill>
        <p:spPr>
          <a:xfrm>
            <a:off x="2342583" y="5227132"/>
            <a:ext cx="857250" cy="885825"/>
          </a:xfrm>
          <a:prstGeom prst="rect">
            <a:avLst/>
          </a:prstGeom>
          <a:noFill/>
          <a:ln>
            <a:noFill/>
          </a:ln>
        </p:spPr>
      </p:pic>
      <p:cxnSp>
        <p:nvCxnSpPr>
          <p:cNvPr id="240" name="Google Shape;240;p8"/>
          <p:cNvCxnSpPr/>
          <p:nvPr/>
        </p:nvCxnSpPr>
        <p:spPr>
          <a:xfrm flipH="1" rot="10800000">
            <a:off x="3556226" y="4295865"/>
            <a:ext cx="4585500" cy="1408200"/>
          </a:xfrm>
          <a:prstGeom prst="bentConnector3">
            <a:avLst>
              <a:gd fmla="val 50000" name="adj1"/>
            </a:avLst>
          </a:prstGeom>
          <a:noFill/>
          <a:ln cap="flat" cmpd="sng" w="9525">
            <a:solidFill>
              <a:schemeClr val="accent1"/>
            </a:solidFill>
            <a:prstDash val="solid"/>
            <a:miter lim="800000"/>
            <a:headEnd len="med" w="med" type="triangle"/>
            <a:tailEnd len="med" w="med" type="triangle"/>
          </a:ln>
        </p:spPr>
      </p:cxnSp>
      <p:cxnSp>
        <p:nvCxnSpPr>
          <p:cNvPr id="241" name="Google Shape;241;p8"/>
          <p:cNvCxnSpPr/>
          <p:nvPr/>
        </p:nvCxnSpPr>
        <p:spPr>
          <a:xfrm>
            <a:off x="4366233" y="3264385"/>
            <a:ext cx="484800" cy="128400"/>
          </a:xfrm>
          <a:prstGeom prst="bentConnector3">
            <a:avLst>
              <a:gd fmla="val 50000" name="adj1"/>
            </a:avLst>
          </a:prstGeom>
          <a:noFill/>
          <a:ln cap="flat" cmpd="sng" w="9525">
            <a:solidFill>
              <a:schemeClr val="accent1"/>
            </a:solidFill>
            <a:prstDash val="solid"/>
            <a:miter lim="800000"/>
            <a:headEnd len="med" w="med" type="triangle"/>
            <a:tailEnd len="med" w="med" type="triangle"/>
          </a:ln>
        </p:spPr>
      </p:cxnSp>
      <p:sp>
        <p:nvSpPr>
          <p:cNvPr id="242" name="Google Shape;242;p8"/>
          <p:cNvSpPr txBox="1"/>
          <p:nvPr/>
        </p:nvSpPr>
        <p:spPr>
          <a:xfrm>
            <a:off x="7375585" y="4673840"/>
            <a:ext cx="209150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1"/>
                </a:solidFill>
                <a:latin typeface="Calibri"/>
                <a:ea typeface="Calibri"/>
                <a:cs typeface="Calibri"/>
                <a:sym typeface="Calibri"/>
              </a:rPr>
              <a:t>Admin Quality/Supervisor/TL</a:t>
            </a:r>
            <a:endParaRPr b="1" sz="1600">
              <a:solidFill>
                <a:schemeClr val="accen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p:nvPr/>
        </p:nvSpPr>
        <p:spPr>
          <a:xfrm>
            <a:off x="3328681" y="886264"/>
            <a:ext cx="6246254" cy="494548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300"/>
              <a:buFont typeface="Calibri"/>
              <a:buChar char="•"/>
            </a:pPr>
            <a:r>
              <a:rPr b="1" i="1" lang="en-US" sz="1300" u="none" cap="none" strike="noStrike">
                <a:solidFill>
                  <a:schemeClr val="dk1"/>
                </a:solidFill>
                <a:latin typeface="Calibri"/>
                <a:ea typeface="Calibri"/>
                <a:cs typeface="Calibri"/>
                <a:sym typeface="Calibri"/>
              </a:rPr>
              <a:t>Predictive / Auto Dialer: Current Calls/ Output X 400%</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US" sz="1300" u="none" cap="none" strike="noStrike">
                <a:solidFill>
                  <a:schemeClr val="dk1"/>
                </a:solidFill>
                <a:latin typeface="Calibri"/>
                <a:ea typeface="Calibri"/>
                <a:cs typeface="Calibri"/>
                <a:sym typeface="Calibri"/>
              </a:rPr>
              <a:t>Survey / Appointment Setting / Lead Generation</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US" sz="1300" u="none" cap="none" strike="noStrike">
                <a:solidFill>
                  <a:schemeClr val="dk1"/>
                </a:solidFill>
                <a:latin typeface="Calibri"/>
                <a:ea typeface="Calibri"/>
                <a:cs typeface="Calibri"/>
                <a:sym typeface="Calibri"/>
              </a:rPr>
              <a:t>Domestic International Call Center / BPO Setup</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US" sz="1300" u="none" cap="none" strike="noStrike">
                <a:solidFill>
                  <a:schemeClr val="dk1"/>
                </a:solidFill>
                <a:latin typeface="Calibri"/>
                <a:ea typeface="Calibri"/>
                <a:cs typeface="Calibri"/>
                <a:sym typeface="Calibri"/>
              </a:rPr>
              <a:t>Hosted / Premised / BPO / DoT VoIP / PRI / GSM Gateway</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US" sz="1300" u="none" cap="none" strike="noStrike">
                <a:solidFill>
                  <a:schemeClr val="dk1"/>
                </a:solidFill>
                <a:latin typeface="Calibri"/>
                <a:ea typeface="Calibri"/>
                <a:cs typeface="Calibri"/>
                <a:sym typeface="Calibri"/>
              </a:rPr>
              <a:t>Smart IVR / Cloud Telephony / Omni Channel / CRM / API</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US" sz="1300" u="none" cap="none" strike="noStrike">
                <a:solidFill>
                  <a:schemeClr val="dk1"/>
                </a:solidFill>
                <a:latin typeface="Calibri"/>
                <a:ea typeface="Calibri"/>
                <a:cs typeface="Calibri"/>
                <a:sym typeface="Calibri"/>
              </a:rPr>
              <a:t>OBD / Press 1/ Voice SMS / Masking / OTP / 1800</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p:txBody>
      </p:sp>
      <p:pic>
        <p:nvPicPr>
          <p:cNvPr id="249" name="Google Shape;249;p9"/>
          <p:cNvPicPr preferRelativeResize="0"/>
          <p:nvPr/>
        </p:nvPicPr>
        <p:blipFill rotWithShape="1">
          <a:blip r:embed="rId3">
            <a:alphaModFix/>
          </a:blip>
          <a:srcRect b="0" l="0" r="0" t="0"/>
          <a:stretch/>
        </p:blipFill>
        <p:spPr>
          <a:xfrm>
            <a:off x="5835849" y="2502765"/>
            <a:ext cx="1391811" cy="1451354"/>
          </a:xfrm>
          <a:prstGeom prst="rect">
            <a:avLst/>
          </a:prstGeom>
          <a:noFill/>
          <a:ln>
            <a:noFill/>
          </a:ln>
        </p:spPr>
      </p:pic>
      <p:sp>
        <p:nvSpPr>
          <p:cNvPr id="250" name="Google Shape;250;p9"/>
          <p:cNvSpPr/>
          <p:nvPr/>
        </p:nvSpPr>
        <p:spPr>
          <a:xfrm>
            <a:off x="5335" y="6020392"/>
            <a:ext cx="2756919" cy="1153655"/>
          </a:xfrm>
          <a:prstGeom prst="homePlate">
            <a:avLst>
              <a:gd fmla="val 5000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1" lang="en-US" sz="2000">
                <a:solidFill>
                  <a:schemeClr val="lt1"/>
                </a:solidFill>
                <a:latin typeface="Twentieth Century"/>
                <a:ea typeface="Twentieth Century"/>
                <a:cs typeface="Twentieth Century"/>
                <a:sym typeface="Twentieth Century"/>
              </a:rPr>
              <a:t>Avyukta Intellicall </a:t>
            </a:r>
            <a:r>
              <a:rPr b="0" i="1" lang="en-US" sz="1800" u="sng">
                <a:solidFill>
                  <a:schemeClr val="lt1"/>
                </a:solidFill>
                <a:latin typeface="Twentieth Century"/>
                <a:ea typeface="Twentieth Century"/>
                <a:cs typeface="Twentieth Century"/>
                <a:sym typeface="Twentieth Century"/>
              </a:rPr>
              <a:t>www.dialerindia.com</a:t>
            </a:r>
            <a:endParaRPr/>
          </a:p>
        </p:txBody>
      </p:sp>
      <p:grpSp>
        <p:nvGrpSpPr>
          <p:cNvPr id="251" name="Google Shape;251;p9"/>
          <p:cNvGrpSpPr/>
          <p:nvPr/>
        </p:nvGrpSpPr>
        <p:grpSpPr>
          <a:xfrm>
            <a:off x="9178202" y="5768865"/>
            <a:ext cx="2978146" cy="1079179"/>
            <a:chOff x="-217394" y="0"/>
            <a:chExt cx="3953221" cy="821634"/>
          </a:xfrm>
        </p:grpSpPr>
        <p:sp>
          <p:nvSpPr>
            <p:cNvPr id="252" name="Google Shape;252;p9"/>
            <p:cNvSpPr/>
            <p:nvPr/>
          </p:nvSpPr>
          <p:spPr>
            <a:xfrm>
              <a:off x="0" y="0"/>
              <a:ext cx="3735827" cy="821634"/>
            </a:xfrm>
            <a:prstGeom prst="homePlate">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217394" y="0"/>
              <a:ext cx="3331666" cy="821634"/>
            </a:xfrm>
            <a:prstGeom prst="rect">
              <a:avLst/>
            </a:prstGeom>
            <a:noFill/>
            <a:ln>
              <a:noFill/>
            </a:ln>
          </p:spPr>
          <p:txBody>
            <a:bodyPr anchorCtr="0" anchor="ctr" bIns="66675" lIns="133350" spcFirstLastPara="1" rIns="33325" wrap="square" tIns="66675">
              <a:noAutofit/>
            </a:bodyPr>
            <a:lstStyle/>
            <a:p>
              <a:pPr indent="0" lvl="0" marL="0" marR="0" rtl="0" algn="ctr">
                <a:lnSpc>
                  <a:spcPct val="90000"/>
                </a:lnSpc>
                <a:spcBef>
                  <a:spcPts val="0"/>
                </a:spcBef>
                <a:spcAft>
                  <a:spcPts val="0"/>
                </a:spcAft>
                <a:buNone/>
              </a:pPr>
              <a:r>
                <a:rPr i="1" lang="en-US" sz="1600" u="sng">
                  <a:solidFill>
                    <a:schemeClr val="lt1"/>
                  </a:solidFill>
                  <a:latin typeface="Twentieth Century"/>
                  <a:ea typeface="Twentieth Century"/>
                  <a:cs typeface="Twentieth Century"/>
                  <a:sym typeface="Twentieth Century"/>
                </a:rPr>
                <a:t>+1-408-791-3820</a:t>
              </a:r>
              <a:endParaRPr/>
            </a:p>
            <a:p>
              <a:pPr indent="0" lvl="0" marL="0" marR="0" rtl="0" algn="ctr">
                <a:lnSpc>
                  <a:spcPct val="90000"/>
                </a:lnSpc>
                <a:spcBef>
                  <a:spcPts val="560"/>
                </a:spcBef>
                <a:spcAft>
                  <a:spcPts val="0"/>
                </a:spcAft>
                <a:buNone/>
              </a:pPr>
              <a:r>
                <a:rPr i="1" lang="en-US" sz="1600" u="sng">
                  <a:solidFill>
                    <a:schemeClr val="lt1"/>
                  </a:solidFill>
                  <a:latin typeface="Twentieth Century"/>
                  <a:ea typeface="Twentieth Century"/>
                  <a:cs typeface="Twentieth Century"/>
                  <a:sym typeface="Twentieth Century"/>
                </a:rPr>
                <a:t>+91-856-00-00-600 </a:t>
              </a:r>
              <a:endParaRPr i="1" sz="1600" u="sng">
                <a:solidFill>
                  <a:schemeClr val="lt1"/>
                </a:solidFill>
                <a:latin typeface="Twentieth Century"/>
                <a:ea typeface="Twentieth Century"/>
                <a:cs typeface="Twentieth Century"/>
                <a:sym typeface="Twentieth Century"/>
              </a:endParaRPr>
            </a:p>
            <a:p>
              <a:pPr indent="0" lvl="0" marL="0" marR="0" rtl="0" algn="ctr">
                <a:lnSpc>
                  <a:spcPct val="90000"/>
                </a:lnSpc>
                <a:spcBef>
                  <a:spcPts val="560"/>
                </a:spcBef>
                <a:spcAft>
                  <a:spcPts val="0"/>
                </a:spcAft>
                <a:buNone/>
              </a:pPr>
              <a:r>
                <a:rPr i="1" lang="en-US" sz="1600" u="sng">
                  <a:solidFill>
                    <a:schemeClr val="lt1"/>
                  </a:solidFill>
                  <a:latin typeface="Twentieth Century"/>
                  <a:ea typeface="Twentieth Century"/>
                  <a:cs typeface="Twentieth Century"/>
                  <a:sym typeface="Twentieth Century"/>
                </a:rPr>
                <a:t>sales@dialerindia.com</a:t>
              </a:r>
              <a:endParaRPr/>
            </a:p>
          </p:txBody>
        </p:sp>
      </p:grpSp>
      <p:sp>
        <p:nvSpPr>
          <p:cNvPr id="254" name="Google Shape;254;p9"/>
          <p:cNvSpPr txBox="1"/>
          <p:nvPr/>
        </p:nvSpPr>
        <p:spPr>
          <a:xfrm>
            <a:off x="39266" y="1461129"/>
            <a:ext cx="3146854" cy="24929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Stardos Stencil"/>
                <a:ea typeface="Stardos Stencil"/>
                <a:cs typeface="Stardos Stencil"/>
                <a:sym typeface="Stardos Stencil"/>
              </a:rPr>
              <a:t>“</a:t>
            </a:r>
            <a:r>
              <a:rPr lang="en-US" sz="2400">
                <a:solidFill>
                  <a:schemeClr val="dk1"/>
                </a:solidFill>
                <a:latin typeface="Stardos Stencil"/>
                <a:ea typeface="Stardos Stencil"/>
                <a:cs typeface="Stardos Stencil"/>
                <a:sym typeface="Stardos Stencil"/>
              </a:rPr>
              <a:t>The” single Answer to your  </a:t>
            </a:r>
            <a:endParaRPr/>
          </a:p>
          <a:p>
            <a:pPr indent="0" lvl="0" marL="0" marR="0" rtl="0" algn="ctr">
              <a:spcBef>
                <a:spcPts val="0"/>
              </a:spcBef>
              <a:spcAft>
                <a:spcPts val="0"/>
              </a:spcAft>
              <a:buNone/>
            </a:pPr>
            <a:r>
              <a:rPr lang="en-US" sz="2400">
                <a:solidFill>
                  <a:schemeClr val="dk1"/>
                </a:solidFill>
                <a:latin typeface="Stardos Stencil"/>
                <a:ea typeface="Stardos Stencil"/>
                <a:cs typeface="Stardos Stencil"/>
                <a:sym typeface="Stardos Stencil"/>
              </a:rPr>
              <a:t>A to Z </a:t>
            </a:r>
            <a:endParaRPr/>
          </a:p>
          <a:p>
            <a:pPr indent="0" lvl="0" marL="0" marR="0" rtl="0" algn="ctr">
              <a:spcBef>
                <a:spcPts val="0"/>
              </a:spcBef>
              <a:spcAft>
                <a:spcPts val="0"/>
              </a:spcAft>
              <a:buNone/>
            </a:pPr>
            <a:r>
              <a:rPr lang="en-US" sz="2400">
                <a:solidFill>
                  <a:schemeClr val="dk1"/>
                </a:solidFill>
                <a:latin typeface="Stardos Stencil"/>
                <a:ea typeface="Stardos Stencil"/>
                <a:cs typeface="Stardos Stencil"/>
                <a:sym typeface="Stardos Stencil"/>
              </a:rPr>
              <a:t>Tel- </a:t>
            </a:r>
            <a:r>
              <a:rPr lang="en-US" sz="2400">
                <a:solidFill>
                  <a:schemeClr val="dk1"/>
                </a:solidFill>
                <a:latin typeface="Courgette"/>
                <a:ea typeface="Courgette"/>
                <a:cs typeface="Courgette"/>
                <a:sym typeface="Courgette"/>
              </a:rPr>
              <a:t>”e”</a:t>
            </a:r>
            <a:r>
              <a:rPr lang="en-US" sz="2400">
                <a:solidFill>
                  <a:schemeClr val="dk1"/>
                </a:solidFill>
                <a:latin typeface="Stardos Stencil"/>
                <a:ea typeface="Stardos Stencil"/>
                <a:cs typeface="Stardos Stencil"/>
                <a:sym typeface="Stardos Stencil"/>
              </a:rPr>
              <a:t> - calling requirements</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5" name="Google Shape;255;p9"/>
          <p:cNvSpPr/>
          <p:nvPr/>
        </p:nvSpPr>
        <p:spPr>
          <a:xfrm>
            <a:off x="690658" y="9956"/>
            <a:ext cx="11522299" cy="663356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600"/>
              <a:buFont typeface="Calibri"/>
              <a:buChar char="•"/>
            </a:pPr>
            <a:r>
              <a:rPr b="1" i="1" lang="en-US" sz="1600" u="none" cap="none" strike="noStrike">
                <a:solidFill>
                  <a:schemeClr val="dk1"/>
                </a:solidFill>
                <a:latin typeface="Calibri"/>
                <a:ea typeface="Calibri"/>
                <a:cs typeface="Calibri"/>
                <a:sym typeface="Calibri"/>
              </a:rPr>
              <a:t>Political Elections /  Campaigns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US" sz="1600" u="none" cap="none" strike="noStrike">
                <a:solidFill>
                  <a:schemeClr val="dk1"/>
                </a:solidFill>
                <a:latin typeface="Calibri"/>
                <a:ea typeface="Calibri"/>
                <a:cs typeface="Calibri"/>
                <a:sym typeface="Calibri"/>
              </a:rPr>
              <a:t>Insurance / Shares / Loan / DSA’s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US" sz="1600" u="none" cap="none" strike="noStrike">
                <a:solidFill>
                  <a:schemeClr val="dk1"/>
                </a:solidFill>
                <a:latin typeface="Calibri"/>
                <a:ea typeface="Calibri"/>
                <a:cs typeface="Calibri"/>
                <a:sym typeface="Calibri"/>
              </a:rPr>
              <a:t>Taxi Services / BPO / Collections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US" sz="1600" u="none" cap="none" strike="noStrike">
                <a:solidFill>
                  <a:schemeClr val="dk1"/>
                </a:solidFill>
                <a:latin typeface="Calibri"/>
                <a:ea typeface="Calibri"/>
                <a:cs typeface="Calibri"/>
                <a:sym typeface="Calibri"/>
              </a:rPr>
              <a:t>Survey / </a:t>
            </a:r>
            <a:r>
              <a:rPr b="1" i="1" lang="en-US" sz="1500" u="none" cap="none" strike="noStrike">
                <a:solidFill>
                  <a:schemeClr val="dk1"/>
                </a:solidFill>
                <a:latin typeface="Calibri"/>
                <a:ea typeface="Calibri"/>
                <a:cs typeface="Calibri"/>
                <a:sym typeface="Calibri"/>
              </a:rPr>
              <a:t>Appointment Setting / Lead generation</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US" sz="1600" u="none" cap="none" strike="noStrike">
                <a:solidFill>
                  <a:schemeClr val="dk1"/>
                </a:solidFill>
                <a:latin typeface="Calibri"/>
                <a:ea typeface="Calibri"/>
                <a:cs typeface="Calibri"/>
                <a:sym typeface="Calibri"/>
              </a:rPr>
              <a:t>Astrology / Universities / Colleges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US" sz="1600" u="none" cap="none" strike="noStrike">
                <a:solidFill>
                  <a:schemeClr val="dk1"/>
                </a:solidFill>
                <a:latin typeface="Calibri"/>
                <a:ea typeface="Calibri"/>
                <a:cs typeface="Calibri"/>
                <a:sym typeface="Calibri"/>
              </a:rPr>
              <a:t>Recruitment / MIS / Placements / Admissions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US" sz="1600" u="none" cap="none" strike="noStrike">
                <a:solidFill>
                  <a:schemeClr val="dk1"/>
                </a:solidFill>
                <a:latin typeface="Calibri"/>
                <a:ea typeface="Calibri"/>
                <a:cs typeface="Calibri"/>
                <a:sym typeface="Calibri"/>
              </a:rPr>
              <a:t>Restaurant / Hotels / Customer Care</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US" sz="1600" u="none" cap="none" strike="noStrike">
                <a:solidFill>
                  <a:schemeClr val="dk1"/>
                </a:solidFill>
                <a:latin typeface="Calibri"/>
                <a:ea typeface="Calibri"/>
                <a:cs typeface="Calibri"/>
                <a:sym typeface="Calibri"/>
              </a:rPr>
              <a:t>E com / Mobile Apps / Website</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p:txBody>
      </p:sp>
      <p:sp>
        <p:nvSpPr>
          <p:cNvPr id="256" name="Google Shape;256;p9"/>
          <p:cNvSpPr txBox="1"/>
          <p:nvPr/>
        </p:nvSpPr>
        <p:spPr>
          <a:xfrm>
            <a:off x="9902994" y="935385"/>
            <a:ext cx="2179109" cy="55707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900" u="sng">
                <a:solidFill>
                  <a:schemeClr val="dk1"/>
                </a:solidFill>
                <a:latin typeface="Twentieth Century"/>
                <a:ea typeface="Twentieth Century"/>
                <a:cs typeface="Twentieth Century"/>
                <a:sym typeface="Twentieth Century"/>
              </a:rPr>
              <a:t>The Competition Assassinators</a:t>
            </a:r>
            <a:endParaRPr/>
          </a:p>
          <a:p>
            <a:pPr indent="0" lvl="0" marL="0" marR="0" rtl="0" algn="ctr">
              <a:spcBef>
                <a:spcPts val="0"/>
              </a:spcBef>
              <a:spcAft>
                <a:spcPts val="0"/>
              </a:spcAft>
              <a:buNone/>
            </a:pPr>
            <a:r>
              <a:t/>
            </a:r>
            <a:endParaRPr i="1" sz="1400" u="sng">
              <a:solidFill>
                <a:schemeClr val="dk1"/>
              </a:solidFill>
              <a:latin typeface="Trebuchet MS"/>
              <a:ea typeface="Trebuchet MS"/>
              <a:cs typeface="Trebuchet MS"/>
              <a:sym typeface="Trebuchet MS"/>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275+ Live Ref. Centres</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11 Yrs. X Asterisks Dev.</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9 Countries,91+ Cities</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Live Demo / PoC </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Lower than the Lowest Professional Bidder</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All possible Techno-commercial models</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No Blame Game : Your CTI-CRM-VoIP “SPOC”</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100% Gov. Compliance</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72 HR Refund Policy</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10% Ref. discount/s</a:t>
            </a:r>
            <a:endParaRPr/>
          </a:p>
          <a:p>
            <a:pPr indent="-285750" lvl="0" marL="285750" marR="0" rtl="0" algn="l">
              <a:spcBef>
                <a:spcPts val="0"/>
              </a:spcBef>
              <a:spcAft>
                <a:spcPts val="0"/>
              </a:spcAft>
              <a:buClr>
                <a:schemeClr val="dk1"/>
              </a:buClr>
              <a:buSzPts val="1500"/>
              <a:buFont typeface="Noto Sans Symbols"/>
              <a:buChar char="✔"/>
            </a:pPr>
            <a:r>
              <a:rPr i="1" lang="en-US" sz="1500">
                <a:solidFill>
                  <a:schemeClr val="dk1"/>
                </a:solidFill>
                <a:latin typeface="Twentieth Century"/>
                <a:ea typeface="Twentieth Century"/>
                <a:cs typeface="Twentieth Century"/>
                <a:sym typeface="Twentieth Century"/>
              </a:rPr>
              <a:t>24X6 Support NoC</a:t>
            </a:r>
            <a:endParaRPr/>
          </a:p>
          <a:p>
            <a:pPr indent="-190500" lvl="0" marL="285750" marR="0" rtl="0" algn="l">
              <a:spcBef>
                <a:spcPts val="0"/>
              </a:spcBef>
              <a:spcAft>
                <a:spcPts val="0"/>
              </a:spcAft>
              <a:buClr>
                <a:schemeClr val="dk1"/>
              </a:buClr>
              <a:buSzPts val="1500"/>
              <a:buFont typeface="Calibri"/>
              <a:buNone/>
            </a:pPr>
            <a:r>
              <a:t/>
            </a:r>
            <a:endParaRPr b="1" i="1" sz="1500">
              <a:solidFill>
                <a:schemeClr val="dk1"/>
              </a:solidFill>
              <a:latin typeface="Trebuchet MS"/>
              <a:ea typeface="Trebuchet MS"/>
              <a:cs typeface="Trebuchet MS"/>
              <a:sym typeface="Trebuchet MS"/>
            </a:endParaRPr>
          </a:p>
          <a:p>
            <a:pPr indent="-127000" lvl="0" marL="228600" marR="0" rtl="0" algn="l">
              <a:spcBef>
                <a:spcPts val="0"/>
              </a:spcBef>
              <a:spcAft>
                <a:spcPts val="0"/>
              </a:spcAft>
              <a:buClr>
                <a:schemeClr val="dk1"/>
              </a:buClr>
              <a:buSzPts val="1600"/>
              <a:buFont typeface="Calibri"/>
              <a:buNone/>
            </a:pPr>
            <a:r>
              <a:t/>
            </a:r>
            <a:endParaRPr b="1" i="1" sz="16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7" name="Google Shape;257;p9"/>
          <p:cNvGrpSpPr/>
          <p:nvPr/>
        </p:nvGrpSpPr>
        <p:grpSpPr>
          <a:xfrm>
            <a:off x="310333" y="3572346"/>
            <a:ext cx="2276106" cy="2115624"/>
            <a:chOff x="535700" y="3214906"/>
            <a:chExt cx="2044856" cy="2044856"/>
          </a:xfrm>
        </p:grpSpPr>
        <p:pic>
          <p:nvPicPr>
            <p:cNvPr id="258" name="Google Shape;258;p9"/>
            <p:cNvPicPr preferRelativeResize="0"/>
            <p:nvPr/>
          </p:nvPicPr>
          <p:blipFill rotWithShape="1">
            <a:blip r:embed="rId4">
              <a:alphaModFix/>
            </a:blip>
            <a:srcRect b="0" l="0" r="0" t="0"/>
            <a:stretch/>
          </p:blipFill>
          <p:spPr>
            <a:xfrm>
              <a:off x="535700" y="3214906"/>
              <a:ext cx="2044856" cy="2044856"/>
            </a:xfrm>
            <a:prstGeom prst="rect">
              <a:avLst/>
            </a:prstGeom>
            <a:noFill/>
            <a:ln>
              <a:noFill/>
            </a:ln>
          </p:spPr>
        </p:pic>
        <p:pic>
          <p:nvPicPr>
            <p:cNvPr id="259" name="Google Shape;259;p9"/>
            <p:cNvPicPr preferRelativeResize="0"/>
            <p:nvPr/>
          </p:nvPicPr>
          <p:blipFill rotWithShape="1">
            <a:blip r:embed="rId5">
              <a:alphaModFix/>
            </a:blip>
            <a:srcRect b="0" l="0" r="0" t="0"/>
            <a:stretch/>
          </p:blipFill>
          <p:spPr>
            <a:xfrm>
              <a:off x="1232204" y="3905835"/>
              <a:ext cx="651847" cy="669773"/>
            </a:xfrm>
            <a:prstGeom prst="ellipse">
              <a:avLst/>
            </a:prstGeom>
            <a:noFill/>
            <a:ln cap="rnd" cmpd="sng" w="63500">
              <a:solidFill>
                <a:schemeClr val="lt1"/>
              </a:solidFill>
              <a:prstDash val="solid"/>
              <a:round/>
              <a:headEnd len="sm" w="sm" type="none"/>
              <a:tailEnd len="sm" w="sm" type="none"/>
            </a:ln>
            <a:effectLst>
              <a:outerShdw blurRad="381000" sx="-80000" rotWithShape="0" dir="5400000" dist="292100" sy="-18000">
                <a:srgbClr val="000000">
                  <a:alpha val="21960"/>
                </a:srgbClr>
              </a:outerShdw>
            </a:effectLst>
          </p:spPr>
        </p:pic>
      </p:grpSp>
      <p:pic>
        <p:nvPicPr>
          <p:cNvPr id="260" name="Google Shape;260;p9"/>
          <p:cNvPicPr preferRelativeResize="0"/>
          <p:nvPr/>
        </p:nvPicPr>
        <p:blipFill rotWithShape="1">
          <a:blip r:embed="rId6">
            <a:alphaModFix/>
          </a:blip>
          <a:srcRect b="0" l="0" r="0" t="0"/>
          <a:stretch/>
        </p:blipFill>
        <p:spPr>
          <a:xfrm>
            <a:off x="11400568" y="6120926"/>
            <a:ext cx="386263" cy="386263"/>
          </a:xfrm>
          <a:prstGeom prst="rect">
            <a:avLst/>
          </a:prstGeom>
          <a:noFill/>
          <a:ln>
            <a:noFill/>
          </a:ln>
        </p:spPr>
      </p:pic>
      <p:sp>
        <p:nvSpPr>
          <p:cNvPr id="261" name="Google Shape;261;p9"/>
          <p:cNvSpPr txBox="1"/>
          <p:nvPr/>
        </p:nvSpPr>
        <p:spPr>
          <a:xfrm>
            <a:off x="139192" y="636929"/>
            <a:ext cx="18062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700" u="sng">
                <a:solidFill>
                  <a:schemeClr val="lt1"/>
                </a:solidFill>
                <a:latin typeface="Twentieth Century"/>
                <a:ea typeface="Twentieth Century"/>
                <a:cs typeface="Twentieth Century"/>
                <a:sym typeface="Twentieth Century"/>
              </a:rPr>
              <a:t>avyuktaindia</a:t>
            </a:r>
            <a:r>
              <a:rPr i="1" lang="en-US" sz="1800" u="sng">
                <a:solidFill>
                  <a:schemeClr val="lt1"/>
                </a:solidFill>
                <a:latin typeface="Twentieth Century"/>
                <a:ea typeface="Twentieth Century"/>
                <a:cs typeface="Twentieth Century"/>
                <a:sym typeface="Twentieth Century"/>
              </a:rPr>
              <a:t> </a:t>
            </a:r>
            <a:endParaRPr/>
          </a:p>
        </p:txBody>
      </p:sp>
      <p:pic>
        <p:nvPicPr>
          <p:cNvPr id="262" name="Google Shape;262;p9"/>
          <p:cNvPicPr preferRelativeResize="0"/>
          <p:nvPr/>
        </p:nvPicPr>
        <p:blipFill rotWithShape="1">
          <a:blip r:embed="rId7">
            <a:alphaModFix/>
          </a:blip>
          <a:srcRect b="0" l="0" r="0" t="0"/>
          <a:stretch/>
        </p:blipFill>
        <p:spPr>
          <a:xfrm>
            <a:off x="474661" y="935851"/>
            <a:ext cx="582044" cy="256099"/>
          </a:xfrm>
          <a:prstGeom prst="rect">
            <a:avLst/>
          </a:prstGeom>
          <a:noFill/>
          <a:ln>
            <a:noFill/>
          </a:ln>
        </p:spPr>
      </p:pic>
      <p:sp>
        <p:nvSpPr>
          <p:cNvPr id="263" name="Google Shape;263;p9"/>
          <p:cNvSpPr txBox="1"/>
          <p:nvPr/>
        </p:nvSpPr>
        <p:spPr>
          <a:xfrm>
            <a:off x="145054" y="199460"/>
            <a:ext cx="42668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Trebuchet MS"/>
                <a:ea typeface="Trebuchet MS"/>
                <a:cs typeface="Trebuchet MS"/>
                <a:sym typeface="Trebuchet MS"/>
              </a:rPr>
              <a:t>24 X 7 X 365 </a:t>
            </a:r>
            <a:r>
              <a:rPr i="1" lang="en-US" sz="1600">
                <a:solidFill>
                  <a:schemeClr val="dk1"/>
                </a:solidFill>
                <a:latin typeface="Twentieth Century"/>
                <a:ea typeface="Twentieth Century"/>
                <a:cs typeface="Twentieth Century"/>
                <a:sym typeface="Twentieth Century"/>
              </a:rPr>
              <a:t>“Decade” of 1900+ Satisfied BPO’s</a:t>
            </a:r>
            <a:endParaRPr/>
          </a:p>
        </p:txBody>
      </p:sp>
      <p:pic>
        <p:nvPicPr>
          <p:cNvPr id="264" name="Google Shape;264;p9"/>
          <p:cNvPicPr preferRelativeResize="0"/>
          <p:nvPr/>
        </p:nvPicPr>
        <p:blipFill rotWithShape="1">
          <a:blip r:embed="rId8">
            <a:alphaModFix/>
          </a:blip>
          <a:srcRect b="0" l="0" r="0" t="0"/>
          <a:stretch/>
        </p:blipFill>
        <p:spPr>
          <a:xfrm>
            <a:off x="10412082" y="207381"/>
            <a:ext cx="1518249" cy="7676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2018-08-25T09:50:47Z</dcterms:created>
  <dc:creator>Windows User</dc:creator>
</cp:coreProperties>
</file>